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0" r:id="rId2"/>
    <p:sldMasterId id="2147483788" r:id="rId3"/>
  </p:sldMasterIdLst>
  <p:notesMasterIdLst>
    <p:notesMasterId r:id="rId20"/>
  </p:notesMasterIdLst>
  <p:sldIdLst>
    <p:sldId id="294" r:id="rId4"/>
    <p:sldId id="347" r:id="rId5"/>
    <p:sldId id="358" r:id="rId6"/>
    <p:sldId id="350" r:id="rId7"/>
    <p:sldId id="351" r:id="rId8"/>
    <p:sldId id="348" r:id="rId9"/>
    <p:sldId id="359" r:id="rId10"/>
    <p:sldId id="352" r:id="rId11"/>
    <p:sldId id="353" r:id="rId12"/>
    <p:sldId id="360" r:id="rId13"/>
    <p:sldId id="354" r:id="rId14"/>
    <p:sldId id="355" r:id="rId15"/>
    <p:sldId id="361" r:id="rId16"/>
    <p:sldId id="363" r:id="rId17"/>
    <p:sldId id="362" r:id="rId18"/>
    <p:sldId id="259" r:id="rId1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74" y="-96"/>
      </p:cViewPr>
      <p:guideLst>
        <p:guide orient="horz" pos="2160"/>
        <p:guide pos="2880"/>
      </p:guideLst>
    </p:cSldViewPr>
  </p:slid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4099"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fld id="{408F3E4A-32FF-46AB-8107-9D08A0E7D650}" type="datetimeFigureOut">
              <a:rPr lang="zh-CN" altLang="en-US"/>
              <a:pPr/>
              <a:t>2015/8/12 Wednesday</a:t>
            </a:fld>
            <a:endParaRPr lang="en-US"/>
          </a:p>
        </p:txBody>
      </p:sp>
      <p:sp>
        <p:nvSpPr>
          <p:cNvPr id="4100" name="幻灯片图像占位符 3"/>
          <p:cNvSpPr>
            <a:spLocks noGrp="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4101" name="备注占位符 4"/>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2"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zh-CN" altLang="en-US"/>
          </a:p>
        </p:txBody>
      </p:sp>
      <p:sp>
        <p:nvSpPr>
          <p:cNvPr id="4103"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99BCB19E-4E08-4F0F-9C2C-AE08C986F0A4}" type="slidenum">
              <a:rPr lang="zh-CN" altLang="en-US"/>
              <a:pPr/>
              <a:t>‹#›</a:t>
            </a:fld>
            <a:endParaRPr lang="en-US"/>
          </a:p>
        </p:txBody>
      </p:sp>
    </p:spTree>
    <p:extLst>
      <p:ext uri="{BB962C8B-B14F-4D97-AF65-F5344CB8AC3E}">
        <p14:creationId xmlns:p14="http://schemas.microsoft.com/office/powerpoint/2010/main" val="4155436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F46E3606-4091-4512-BFB7-0A4AE72E9BD9}" type="slidenum">
              <a:rPr lang="en-US"/>
              <a:pPr/>
              <a:t>‹#›</a:t>
            </a:fld>
            <a:endParaRPr lang="en-US"/>
          </a:p>
        </p:txBody>
      </p:sp>
    </p:spTree>
    <p:extLst>
      <p:ext uri="{BB962C8B-B14F-4D97-AF65-F5344CB8AC3E}">
        <p14:creationId xmlns:p14="http://schemas.microsoft.com/office/powerpoint/2010/main" val="417979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8E3EC055-3D30-4B8B-8320-D43ACAE03738}" type="slidenum">
              <a:rPr lang="en-US"/>
              <a:pPr/>
              <a:t>‹#›</a:t>
            </a:fld>
            <a:endParaRPr lang="en-US"/>
          </a:p>
        </p:txBody>
      </p:sp>
    </p:spTree>
    <p:extLst>
      <p:ext uri="{BB962C8B-B14F-4D97-AF65-F5344CB8AC3E}">
        <p14:creationId xmlns:p14="http://schemas.microsoft.com/office/powerpoint/2010/main" val="2738519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1EDE95D2-EA9C-41F8-9E5F-5B765AD32AF7}" type="slidenum">
              <a:rPr lang="en-US"/>
              <a:pPr/>
              <a:t>‹#›</a:t>
            </a:fld>
            <a:endParaRPr lang="en-US"/>
          </a:p>
        </p:txBody>
      </p:sp>
    </p:spTree>
    <p:extLst>
      <p:ext uri="{BB962C8B-B14F-4D97-AF65-F5344CB8AC3E}">
        <p14:creationId xmlns:p14="http://schemas.microsoft.com/office/powerpoint/2010/main" val="3170612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595222841"/>
      </p:ext>
    </p:extLst>
  </p:cSld>
  <p:clrMapOvr>
    <a:masterClrMapping/>
  </p:clrMapOvr>
  <p:transition>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62986728"/>
      </p:ext>
    </p:extLst>
  </p:cSld>
  <p:clrMapOvr>
    <a:masterClrMapping/>
  </p:clrMapOvr>
  <p:transition>
    <p:split orient="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9737419"/>
      </p:ext>
    </p:extLst>
  </p:cSld>
  <p:clrMapOvr>
    <a:masterClrMapping/>
  </p:clrMapOvr>
  <p:transition>
    <p:split orient="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11164210"/>
      </p:ext>
    </p:extLst>
  </p:cSld>
  <p:clrMapOvr>
    <a:masterClrMapping/>
  </p:clrMapOvr>
  <p:transition>
    <p:split orient="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17675181"/>
      </p:ext>
    </p:extLst>
  </p:cSld>
  <p:clrMapOvr>
    <a:masterClrMapping/>
  </p:clrMapOvr>
  <p:transition>
    <p:split orient="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327212886"/>
      </p:ext>
    </p:extLst>
  </p:cSld>
  <p:clrMapOvr>
    <a:masterClrMapping/>
  </p:clrMapOvr>
  <p:transition>
    <p:split orient="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28045068"/>
      </p:ext>
    </p:extLst>
  </p:cSld>
  <p:clrMapOvr>
    <a:masterClrMapping/>
  </p:clrMapOvr>
  <p:transition>
    <p:split orient="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625708431"/>
      </p:ext>
    </p:extLst>
  </p:cSld>
  <p:clrMapOvr>
    <a:masterClrMapping/>
  </p:clrMapOvr>
  <p:transition>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F2BB5DD8-CA95-45FF-8D0B-D6D5C45E343D}" type="slidenum">
              <a:rPr lang="en-US"/>
              <a:pPr/>
              <a:t>‹#›</a:t>
            </a:fld>
            <a:endParaRPr lang="en-US"/>
          </a:p>
        </p:txBody>
      </p:sp>
    </p:spTree>
    <p:extLst>
      <p:ext uri="{BB962C8B-B14F-4D97-AF65-F5344CB8AC3E}">
        <p14:creationId xmlns:p14="http://schemas.microsoft.com/office/powerpoint/2010/main" val="12050074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243625180"/>
      </p:ext>
    </p:extLst>
  </p:cSld>
  <p:clrMapOvr>
    <a:masterClrMapping/>
  </p:clrMapOvr>
  <p:transition>
    <p:split orient="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68466848"/>
      </p:ext>
    </p:extLst>
  </p:cSld>
  <p:clrMapOvr>
    <a:masterClrMapping/>
  </p:clrMapOvr>
  <p:transition>
    <p:split orient="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86170332"/>
      </p:ext>
    </p:extLst>
  </p:cSld>
  <p:clrMapOvr>
    <a:masterClrMapping/>
  </p:clrMapOvr>
  <p:transition>
    <p:split orient="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850572175"/>
      </p:ext>
    </p:extLst>
  </p:cSld>
  <p:clrMapOvr>
    <a:masterClrMapping/>
  </p:clrMapOvr>
  <p:transition>
    <p:split orient="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1033112"/>
      </p:ext>
    </p:extLst>
  </p:cSld>
  <p:clrMapOvr>
    <a:masterClrMapping/>
  </p:clrMapOvr>
  <p:transition>
    <p:split orient="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715771221"/>
      </p:ext>
    </p:extLst>
  </p:cSld>
  <p:clrMapOvr>
    <a:masterClrMapping/>
  </p:clrMapOvr>
  <p:transition>
    <p:split orient="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22679665"/>
      </p:ext>
    </p:extLst>
  </p:cSld>
  <p:clrMapOvr>
    <a:masterClrMapping/>
  </p:clrMapOvr>
  <p:transition>
    <p:split orient="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61164265"/>
      </p:ext>
    </p:extLst>
  </p:cSld>
  <p:clrMapOvr>
    <a:masterClrMapping/>
  </p:clrMapOvr>
  <p:transition>
    <p:split orient="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753960261"/>
      </p:ext>
    </p:extLst>
  </p:cSld>
  <p:clrMapOvr>
    <a:masterClrMapping/>
  </p:clrMapOvr>
  <p:transition>
    <p:split orient="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0403182"/>
      </p:ext>
    </p:extLst>
  </p:cSld>
  <p:clrMapOvr>
    <a:masterClrMapping/>
  </p:clrMapOvr>
  <p:transition>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F4557729-606A-4166-BD2D-330FCB1FDE98}" type="slidenum">
              <a:rPr lang="en-US"/>
              <a:pPr/>
              <a:t>‹#›</a:t>
            </a:fld>
            <a:endParaRPr lang="en-US"/>
          </a:p>
        </p:txBody>
      </p:sp>
    </p:spTree>
    <p:extLst>
      <p:ext uri="{BB962C8B-B14F-4D97-AF65-F5344CB8AC3E}">
        <p14:creationId xmlns:p14="http://schemas.microsoft.com/office/powerpoint/2010/main" val="35127542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593831365"/>
      </p:ext>
    </p:extLst>
  </p:cSld>
  <p:clrMapOvr>
    <a:masterClrMapping/>
  </p:clrMapOvr>
  <p:transition>
    <p:split orient="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03925821"/>
      </p:ext>
    </p:extLst>
  </p:cSld>
  <p:clrMapOvr>
    <a:masterClrMapping/>
  </p:clrMapOvr>
  <p:transition>
    <p:split orient="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2314384"/>
      </p:ext>
    </p:extLst>
  </p:cSld>
  <p:clrMapOvr>
    <a:masterClrMapping/>
  </p:clrMapOvr>
  <p:transition>
    <p:split orient="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42928872"/>
      </p:ext>
    </p:extLst>
  </p:cSld>
  <p:clrMapOvr>
    <a:masterClrMapping/>
  </p:clrMapOvr>
  <p:transition>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834771A1-617A-42C2-959F-77BBC6D17C2C}" type="slidenum">
              <a:rPr lang="en-US"/>
              <a:pPr/>
              <a:t>‹#›</a:t>
            </a:fld>
            <a:endParaRPr lang="en-US"/>
          </a:p>
        </p:txBody>
      </p:sp>
    </p:spTree>
    <p:extLst>
      <p:ext uri="{BB962C8B-B14F-4D97-AF65-F5344CB8AC3E}">
        <p14:creationId xmlns:p14="http://schemas.microsoft.com/office/powerpoint/2010/main" val="2767681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B40D6732-2593-4C27-91BE-281F8B13AC57}" type="slidenum">
              <a:rPr lang="en-US"/>
              <a:pPr/>
              <a:t>‹#›</a:t>
            </a:fld>
            <a:endParaRPr lang="en-US"/>
          </a:p>
        </p:txBody>
      </p:sp>
    </p:spTree>
    <p:extLst>
      <p:ext uri="{BB962C8B-B14F-4D97-AF65-F5344CB8AC3E}">
        <p14:creationId xmlns:p14="http://schemas.microsoft.com/office/powerpoint/2010/main" val="4124124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296D1502-9A4F-46B7-8C3A-5E52716F733D}" type="slidenum">
              <a:rPr lang="en-US"/>
              <a:pPr/>
              <a:t>‹#›</a:t>
            </a:fld>
            <a:endParaRPr lang="en-US"/>
          </a:p>
        </p:txBody>
      </p:sp>
    </p:spTree>
    <p:extLst>
      <p:ext uri="{BB962C8B-B14F-4D97-AF65-F5344CB8AC3E}">
        <p14:creationId xmlns:p14="http://schemas.microsoft.com/office/powerpoint/2010/main" val="3042815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28F6F2C9-8080-48E5-83A6-51B3F82E8E8A}" type="slidenum">
              <a:rPr lang="en-US"/>
              <a:pPr/>
              <a:t>‹#›</a:t>
            </a:fld>
            <a:endParaRPr lang="en-US"/>
          </a:p>
        </p:txBody>
      </p:sp>
    </p:spTree>
    <p:extLst>
      <p:ext uri="{BB962C8B-B14F-4D97-AF65-F5344CB8AC3E}">
        <p14:creationId xmlns:p14="http://schemas.microsoft.com/office/powerpoint/2010/main" val="295408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5B69CE79-57B1-4DAE-8E78-B9CD71D918B9}" type="slidenum">
              <a:rPr lang="en-US"/>
              <a:pPr/>
              <a:t>‹#›</a:t>
            </a:fld>
            <a:endParaRPr lang="en-US"/>
          </a:p>
        </p:txBody>
      </p:sp>
    </p:spTree>
    <p:extLst>
      <p:ext uri="{BB962C8B-B14F-4D97-AF65-F5344CB8AC3E}">
        <p14:creationId xmlns:p14="http://schemas.microsoft.com/office/powerpoint/2010/main" val="530707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7B13AA26-4064-47AF-AAAC-3B06BD4F79D1}" type="slidenum">
              <a:rPr lang="en-US"/>
              <a:pPr/>
              <a:t>‹#›</a:t>
            </a:fld>
            <a:endParaRPr lang="en-US"/>
          </a:p>
        </p:txBody>
      </p:sp>
    </p:spTree>
    <p:extLst>
      <p:ext uri="{BB962C8B-B14F-4D97-AF65-F5344CB8AC3E}">
        <p14:creationId xmlns:p14="http://schemas.microsoft.com/office/powerpoint/2010/main" val="1452312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8125B04D-2501-4693-9414-957D26D0692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eaLnBrk="0" fontAlgn="base" hangingPunct="0">
        <a:spcBef>
          <a:spcPct val="0"/>
        </a:spcBef>
        <a:spcAft>
          <a:spcPct val="0"/>
        </a:spcAft>
        <a:defRPr sz="4400">
          <a:solidFill>
            <a:schemeClr val="tx2"/>
          </a:solidFill>
          <a:latin typeface="Arial" charset="0"/>
          <a:ea typeface="宋体" pitchFamily="2" charset="-122"/>
        </a:defRPr>
      </a:lvl6pPr>
      <a:lvl7pPr marL="914400" algn="ctr" rtl="0" eaLnBrk="0" fontAlgn="base" hangingPunct="0">
        <a:spcBef>
          <a:spcPct val="0"/>
        </a:spcBef>
        <a:spcAft>
          <a:spcPct val="0"/>
        </a:spcAft>
        <a:defRPr sz="4400">
          <a:solidFill>
            <a:schemeClr val="tx2"/>
          </a:solidFill>
          <a:latin typeface="Arial" charset="0"/>
          <a:ea typeface="宋体" pitchFamily="2" charset="-122"/>
        </a:defRPr>
      </a:lvl7pPr>
      <a:lvl8pPr marL="1371600" algn="ctr" rtl="0" eaLnBrk="0" fontAlgn="base" hangingPunct="0">
        <a:spcBef>
          <a:spcPct val="0"/>
        </a:spcBef>
        <a:spcAft>
          <a:spcPct val="0"/>
        </a:spcAft>
        <a:defRPr sz="4400">
          <a:solidFill>
            <a:schemeClr val="tx2"/>
          </a:solidFill>
          <a:latin typeface="Arial" charset="0"/>
          <a:ea typeface="宋体" pitchFamily="2" charset="-122"/>
        </a:defRPr>
      </a:lvl8pPr>
      <a:lvl9pPr marL="1828800" algn="ctr" rtl="0" eaLnBrk="0" fontAlgn="base" hangingPunct="0">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ransition>
    <p:split orient="ver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eaLnBrk="0" fontAlgn="base" hangingPunct="0">
        <a:spcBef>
          <a:spcPct val="0"/>
        </a:spcBef>
        <a:spcAft>
          <a:spcPct val="0"/>
        </a:spcAft>
        <a:defRPr sz="4400">
          <a:solidFill>
            <a:schemeClr val="tx2"/>
          </a:solidFill>
          <a:latin typeface="Arial" charset="0"/>
          <a:ea typeface="宋体" pitchFamily="2" charset="-122"/>
        </a:defRPr>
      </a:lvl6pPr>
      <a:lvl7pPr marL="914400" algn="ctr" rtl="0" eaLnBrk="0" fontAlgn="base" hangingPunct="0">
        <a:spcBef>
          <a:spcPct val="0"/>
        </a:spcBef>
        <a:spcAft>
          <a:spcPct val="0"/>
        </a:spcAft>
        <a:defRPr sz="4400">
          <a:solidFill>
            <a:schemeClr val="tx2"/>
          </a:solidFill>
          <a:latin typeface="Arial" charset="0"/>
          <a:ea typeface="宋体" pitchFamily="2" charset="-122"/>
        </a:defRPr>
      </a:lvl7pPr>
      <a:lvl8pPr marL="1371600" algn="ctr" rtl="0" eaLnBrk="0" fontAlgn="base" hangingPunct="0">
        <a:spcBef>
          <a:spcPct val="0"/>
        </a:spcBef>
        <a:spcAft>
          <a:spcPct val="0"/>
        </a:spcAft>
        <a:defRPr sz="4400">
          <a:solidFill>
            <a:schemeClr val="tx2"/>
          </a:solidFill>
          <a:latin typeface="Arial" charset="0"/>
          <a:ea typeface="宋体" pitchFamily="2" charset="-122"/>
        </a:defRPr>
      </a:lvl8pPr>
      <a:lvl9pPr marL="1828800" algn="ctr" rtl="0" eaLnBrk="0" fontAlgn="base" hangingPunct="0">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684213" y="511175"/>
            <a:ext cx="10795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r>
              <a:rPr lang="en-US" sz="2000" b="1">
                <a:solidFill>
                  <a:schemeClr val="bg1"/>
                </a:solidFill>
                <a:latin typeface="Verdana" pitchFamily="34" charset="0"/>
              </a:rPr>
              <a:t>LOGO</a:t>
            </a:r>
          </a:p>
        </p:txBody>
      </p:sp>
    </p:spTree>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transition>
    <p:split orient="ver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eaLnBrk="0" fontAlgn="base" hangingPunct="0">
        <a:spcBef>
          <a:spcPct val="0"/>
        </a:spcBef>
        <a:spcAft>
          <a:spcPct val="0"/>
        </a:spcAft>
        <a:defRPr sz="4400">
          <a:solidFill>
            <a:schemeClr val="tx2"/>
          </a:solidFill>
          <a:latin typeface="Arial" charset="0"/>
          <a:ea typeface="宋体" pitchFamily="2" charset="-122"/>
        </a:defRPr>
      </a:lvl6pPr>
      <a:lvl7pPr marL="914400" algn="ctr" rtl="0" eaLnBrk="0" fontAlgn="base" hangingPunct="0">
        <a:spcBef>
          <a:spcPct val="0"/>
        </a:spcBef>
        <a:spcAft>
          <a:spcPct val="0"/>
        </a:spcAft>
        <a:defRPr sz="4400">
          <a:solidFill>
            <a:schemeClr val="tx2"/>
          </a:solidFill>
          <a:latin typeface="Arial" charset="0"/>
          <a:ea typeface="宋体" pitchFamily="2" charset="-122"/>
        </a:defRPr>
      </a:lvl7pPr>
      <a:lvl8pPr marL="1371600" algn="ctr" rtl="0" eaLnBrk="0" fontAlgn="base" hangingPunct="0">
        <a:spcBef>
          <a:spcPct val="0"/>
        </a:spcBef>
        <a:spcAft>
          <a:spcPct val="0"/>
        </a:spcAft>
        <a:defRPr sz="4400">
          <a:solidFill>
            <a:schemeClr val="tx2"/>
          </a:solidFill>
          <a:latin typeface="Arial" charset="0"/>
          <a:ea typeface="宋体" pitchFamily="2" charset="-122"/>
        </a:defRPr>
      </a:lvl8pPr>
      <a:lvl9pPr marL="1828800" algn="ctr" rtl="0" eaLnBrk="0" fontAlgn="base" hangingPunct="0">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26790;&#24819;&#23567;&#34583;&#29275;.sw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2"/>
          <p:cNvSpPr txBox="1">
            <a:spLocks noChangeArrowheads="1"/>
          </p:cNvSpPr>
          <p:nvPr/>
        </p:nvSpPr>
        <p:spPr bwMode="auto">
          <a:xfrm>
            <a:off x="609600" y="1143000"/>
            <a:ext cx="8229600"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spcBef>
                <a:spcPct val="50000"/>
              </a:spcBef>
            </a:pPr>
            <a:r>
              <a:rPr lang="en-US" sz="4400" b="1">
                <a:solidFill>
                  <a:srgbClr val="0000CC"/>
                </a:solidFill>
              </a:rPr>
              <a:t>Unit 6</a:t>
            </a:r>
          </a:p>
          <a:p>
            <a:pPr algn="ctr" eaLnBrk="1" hangingPunct="1">
              <a:spcBef>
                <a:spcPct val="50000"/>
              </a:spcBef>
            </a:pPr>
            <a:r>
              <a:rPr lang="en-US" sz="4400" b="1">
                <a:solidFill>
                  <a:srgbClr val="0000CC"/>
                </a:solidFill>
              </a:rPr>
              <a:t>I’m going to study computer science</a:t>
            </a:r>
            <a:r>
              <a:rPr lang="zh-CN" altLang="zh-CN" b="1">
                <a:solidFill>
                  <a:schemeClr val="bg1"/>
                </a:solidFill>
              </a:rPr>
              <a:t>学科网</a:t>
            </a:r>
            <a:r>
              <a:rPr lang="en-US" altLang="zh-CN" b="1">
                <a:solidFill>
                  <a:srgbClr val="003399"/>
                </a:solidFill>
              </a:rPr>
              <a:t>. </a:t>
            </a:r>
          </a:p>
          <a:p>
            <a:pPr algn="ctr" eaLnBrk="1" hangingPunct="1">
              <a:spcBef>
                <a:spcPct val="50000"/>
              </a:spcBef>
            </a:pPr>
            <a:endParaRPr lang="en-US" sz="4400" b="1">
              <a:solidFill>
                <a:srgbClr val="0000CC"/>
              </a:solidFill>
            </a:endParaRPr>
          </a:p>
        </p:txBody>
      </p:sp>
      <p:sp>
        <p:nvSpPr>
          <p:cNvPr id="5123" name="WordArt 6"/>
          <p:cNvSpPr>
            <a:spLocks noChangeArrowheads="1" noChangeShapeType="1" noTextEdit="1"/>
          </p:cNvSpPr>
          <p:nvPr/>
        </p:nvSpPr>
        <p:spPr bwMode="auto">
          <a:xfrm>
            <a:off x="3276600" y="4267200"/>
            <a:ext cx="3124200" cy="719138"/>
          </a:xfrm>
          <a:prstGeom prst="rect">
            <a:avLst/>
          </a:prstGeom>
        </p:spPr>
        <p:txBody>
          <a:bodyPr wrap="none" fromWordArt="1">
            <a:prstTxWarp prst="textPlain">
              <a:avLst>
                <a:gd name="adj" fmla="val 50000"/>
              </a:avLst>
            </a:prstTxWarp>
          </a:bodyPr>
          <a:lstStyle/>
          <a:p>
            <a:pPr algn="ctr"/>
            <a:r>
              <a:rPr lang="en-US" altLang="zh-CN" sz="4000" b="1">
                <a:ln w="9525">
                  <a:solidFill>
                    <a:srgbClr val="000000"/>
                  </a:solidFill>
                  <a:round/>
                  <a:headEnd/>
                  <a:tailEnd/>
                </a:ln>
                <a:solidFill>
                  <a:srgbClr val="FF0000"/>
                </a:solidFill>
                <a:latin typeface="Arial"/>
                <a:cs typeface="Arial"/>
              </a:rPr>
              <a:t>Section B 2a--2e</a:t>
            </a:r>
            <a:endParaRPr lang="zh-CN" altLang="en-US" sz="4000" b="1">
              <a:ln w="9525">
                <a:solidFill>
                  <a:srgbClr val="000000"/>
                </a:solidFill>
                <a:round/>
                <a:headEnd/>
                <a:tailEnd/>
              </a:ln>
              <a:solidFill>
                <a:srgbClr val="FF0000"/>
              </a:solidFill>
              <a:latin typeface="Arial"/>
              <a:cs typeface="Aria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randombar(horizontal)">
                                      <p:cBhvr>
                                        <p:cTn id="7"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1066800" y="1889125"/>
            <a:ext cx="6172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t>There are many different kinds of resolution. </a:t>
            </a:r>
          </a:p>
        </p:txBody>
      </p:sp>
      <p:sp>
        <p:nvSpPr>
          <p:cNvPr id="14339" name="Text Box 3"/>
          <p:cNvSpPr txBox="1">
            <a:spLocks noChangeArrowheads="1"/>
          </p:cNvSpPr>
          <p:nvPr/>
        </p:nvSpPr>
        <p:spPr bwMode="auto">
          <a:xfrm>
            <a:off x="1676400" y="685800"/>
            <a:ext cx="5791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b="1"/>
              <a:t>Who can retell paragraph 2?</a:t>
            </a:r>
          </a:p>
        </p:txBody>
      </p:sp>
      <p:sp>
        <p:nvSpPr>
          <p:cNvPr id="14340" name="Rectangle 4"/>
          <p:cNvSpPr>
            <a:spLocks noChangeArrowheads="1"/>
          </p:cNvSpPr>
          <p:nvPr/>
        </p:nvSpPr>
        <p:spPr bwMode="auto">
          <a:xfrm>
            <a:off x="990600" y="3352800"/>
            <a:ext cx="7315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Many resolutions </a:t>
            </a:r>
            <a:r>
              <a:rPr lang="en-US" u="sng">
                <a:solidFill>
                  <a:srgbClr val="FF0000"/>
                </a:solidFill>
              </a:rPr>
              <a:t>have to do with</a:t>
            </a:r>
            <a:r>
              <a:rPr lang="en-US"/>
              <a:t> self-improvement, for example, take up a hobby like painting or taking photos, or learn to play guitar.</a:t>
            </a:r>
            <a:endParaRPr lang="zh-CN" altLang="en-US"/>
          </a:p>
        </p:txBody>
      </p:sp>
      <p:sp>
        <p:nvSpPr>
          <p:cNvPr id="14341" name="Rectangle 5"/>
          <p:cNvSpPr>
            <a:spLocks noChangeArrowheads="1"/>
          </p:cNvSpPr>
          <p:nvPr/>
        </p:nvSpPr>
        <p:spPr bwMode="auto">
          <a:xfrm>
            <a:off x="990600" y="4419600"/>
            <a:ext cx="65532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Some resolutions have to do with better planning, for example, Make a weekly plan and find more time to study</a:t>
            </a:r>
          </a:p>
        </p:txBody>
      </p:sp>
      <p:sp>
        <p:nvSpPr>
          <p:cNvPr id="14342" name="Rectangle 6"/>
          <p:cNvSpPr>
            <a:spLocks noChangeArrowheads="1"/>
          </p:cNvSpPr>
          <p:nvPr/>
        </p:nvSpPr>
        <p:spPr bwMode="auto">
          <a:xfrm>
            <a:off x="1066800" y="2514600"/>
            <a:ext cx="6673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t>Some are about physical health, for example, start an exercise program or eat less fast food.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blinds(horizontal)">
                                      <p:cBhvr>
                                        <p:cTn id="7" dur="500"/>
                                        <p:tgtEl>
                                          <p:spTgt spid="143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blinds(horizontal)">
                                      <p:cBhvr>
                                        <p:cTn id="12" dur="500"/>
                                        <p:tgtEl>
                                          <p:spTgt spid="1433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342"/>
                                        </p:tgtEl>
                                        <p:attrNameLst>
                                          <p:attrName>style.visibility</p:attrName>
                                        </p:attrNameLst>
                                      </p:cBhvr>
                                      <p:to>
                                        <p:strVal val="visible"/>
                                      </p:to>
                                    </p:set>
                                    <p:animEffect transition="in" filter="blinds(horizontal)">
                                      <p:cBhvr>
                                        <p:cTn id="17" dur="500"/>
                                        <p:tgtEl>
                                          <p:spTgt spid="1434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4340"/>
                                        </p:tgtEl>
                                        <p:attrNameLst>
                                          <p:attrName>style.visibility</p:attrName>
                                        </p:attrNameLst>
                                      </p:cBhvr>
                                      <p:to>
                                        <p:strVal val="visible"/>
                                      </p:to>
                                    </p:set>
                                    <p:animEffect transition="in" filter="blinds(horizontal)">
                                      <p:cBhvr>
                                        <p:cTn id="22" dur="500"/>
                                        <p:tgtEl>
                                          <p:spTgt spid="1434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341"/>
                                        </p:tgtEl>
                                        <p:attrNameLst>
                                          <p:attrName>style.visibility</p:attrName>
                                        </p:attrNameLst>
                                      </p:cBhvr>
                                      <p:to>
                                        <p:strVal val="visible"/>
                                      </p:to>
                                    </p:set>
                                    <p:animEffect transition="in" filter="blinds(horizontal)">
                                      <p:cBhvr>
                                        <p:cTn id="27" dur="500"/>
                                        <p:tgtEl>
                                          <p:spTgt spid="14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utoUpdateAnimBg="0"/>
      <p:bldP spid="14340" grpId="0" autoUpdateAnimBg="0"/>
      <p:bldP spid="14341" grpId="0" autoUpdateAnimBg="0"/>
      <p:bldP spid="14342"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2514600" y="457200"/>
            <a:ext cx="4038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4400"/>
              <a:t>Paragraph 3</a:t>
            </a:r>
          </a:p>
        </p:txBody>
      </p:sp>
      <p:sp>
        <p:nvSpPr>
          <p:cNvPr id="15363" name="Text Box 3"/>
          <p:cNvSpPr txBox="1">
            <a:spLocks noChangeArrowheads="1"/>
          </p:cNvSpPr>
          <p:nvPr/>
        </p:nvSpPr>
        <p:spPr bwMode="auto">
          <a:xfrm>
            <a:off x="838200" y="1295400"/>
            <a:ext cx="3429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n"/>
            </a:pPr>
            <a:r>
              <a:rPr lang="en-US" sz="2000"/>
              <a:t>Main purpose</a:t>
            </a:r>
          </a:p>
        </p:txBody>
      </p:sp>
      <p:sp>
        <p:nvSpPr>
          <p:cNvPr id="15364" name="Text Box 4"/>
          <p:cNvSpPr txBox="1">
            <a:spLocks noChangeArrowheads="1"/>
          </p:cNvSpPr>
          <p:nvPr/>
        </p:nvSpPr>
        <p:spPr bwMode="auto">
          <a:xfrm>
            <a:off x="838200" y="3124200"/>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u"/>
            </a:pPr>
            <a:r>
              <a:rPr lang="en-US" sz="2000"/>
              <a:t>Topic sentence</a:t>
            </a:r>
          </a:p>
        </p:txBody>
      </p:sp>
      <p:sp>
        <p:nvSpPr>
          <p:cNvPr id="15365" name="Text Box 5"/>
          <p:cNvSpPr txBox="1">
            <a:spLocks noChangeArrowheads="1"/>
          </p:cNvSpPr>
          <p:nvPr/>
        </p:nvSpPr>
        <p:spPr bwMode="auto">
          <a:xfrm>
            <a:off x="838200" y="1889125"/>
            <a:ext cx="5715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n"/>
            </a:pPr>
            <a:r>
              <a:rPr lang="en-US" sz="2000"/>
              <a:t>To question the idea of making resolutions</a:t>
            </a:r>
          </a:p>
        </p:txBody>
      </p:sp>
      <p:sp>
        <p:nvSpPr>
          <p:cNvPr id="15366" name="Text Box 6"/>
          <p:cNvSpPr txBox="1">
            <a:spLocks noChangeArrowheads="1"/>
          </p:cNvSpPr>
          <p:nvPr/>
        </p:nvSpPr>
        <p:spPr bwMode="auto">
          <a:xfrm>
            <a:off x="914400" y="3810000"/>
            <a:ext cx="67056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u"/>
            </a:pPr>
            <a:r>
              <a:rPr lang="en-US" sz="2000"/>
              <a:t>Although there are differences, most resolutions </a:t>
            </a:r>
          </a:p>
          <a:p>
            <a:pPr>
              <a:spcBef>
                <a:spcPct val="50000"/>
              </a:spcBef>
              <a:buFont typeface="Wingdings" pitchFamily="2" charset="2"/>
              <a:buNone/>
            </a:pPr>
            <a:r>
              <a:rPr lang="en-US" sz="2000" b="1" u="sng">
                <a:solidFill>
                  <a:srgbClr val="FF0000"/>
                </a:solidFill>
              </a:rPr>
              <a:t>have</a:t>
            </a:r>
            <a:r>
              <a:rPr lang="en-US" sz="2000" b="1" u="sng"/>
              <a:t> </a:t>
            </a:r>
            <a:r>
              <a:rPr lang="en-US" sz="2000" b="1" u="sng">
                <a:solidFill>
                  <a:srgbClr val="FF0000"/>
                </a:solidFill>
              </a:rPr>
              <a:t>one thing in common</a:t>
            </a:r>
            <a:r>
              <a:rPr lang="en-US" sz="2000" b="1" u="sng"/>
              <a:t>.</a:t>
            </a:r>
            <a:r>
              <a:rPr lang="en-US" sz="20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500"/>
                                        <p:tgtEl>
                                          <p:spTgt spid="153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363"/>
                                        </p:tgtEl>
                                        <p:attrNameLst>
                                          <p:attrName>style.visibility</p:attrName>
                                        </p:attrNameLst>
                                      </p:cBhvr>
                                      <p:to>
                                        <p:strVal val="visible"/>
                                      </p:to>
                                    </p:set>
                                    <p:animEffect transition="in" filter="blinds(horizontal)">
                                      <p:cBhvr>
                                        <p:cTn id="12" dur="500"/>
                                        <p:tgtEl>
                                          <p:spTgt spid="1536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364"/>
                                        </p:tgtEl>
                                        <p:attrNameLst>
                                          <p:attrName>style.visibility</p:attrName>
                                        </p:attrNameLst>
                                      </p:cBhvr>
                                      <p:to>
                                        <p:strVal val="visible"/>
                                      </p:to>
                                    </p:set>
                                    <p:animEffect transition="in" filter="blinds(horizontal)">
                                      <p:cBhvr>
                                        <p:cTn id="17" dur="500"/>
                                        <p:tgtEl>
                                          <p:spTgt spid="1536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365"/>
                                        </p:tgtEl>
                                        <p:attrNameLst>
                                          <p:attrName>style.visibility</p:attrName>
                                        </p:attrNameLst>
                                      </p:cBhvr>
                                      <p:to>
                                        <p:strVal val="visible"/>
                                      </p:to>
                                    </p:set>
                                    <p:animEffect transition="in" filter="blinds(horizontal)">
                                      <p:cBhvr>
                                        <p:cTn id="22" dur="500"/>
                                        <p:tgtEl>
                                          <p:spTgt spid="1536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5366"/>
                                        </p:tgtEl>
                                        <p:attrNameLst>
                                          <p:attrName>style.visibility</p:attrName>
                                        </p:attrNameLst>
                                      </p:cBhvr>
                                      <p:to>
                                        <p:strVal val="visible"/>
                                      </p:to>
                                    </p:set>
                                    <p:animEffect transition="in" filter="blinds(horizontal)">
                                      <p:cBhvr>
                                        <p:cTn id="27" dur="500"/>
                                        <p:tgtEl>
                                          <p:spTgt spid="15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utoUpdateAnimBg="0"/>
      <p:bldP spid="15364" grpId="0" autoUpdateAnimBg="0"/>
      <p:bldP spid="15365" grpId="0" autoUpdateAnimBg="0"/>
      <p:bldP spid="15366"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762000" y="1752600"/>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lang="en-US" sz="2400"/>
              <a:t>What is the one thing in common for most resolutions?</a:t>
            </a:r>
          </a:p>
        </p:txBody>
      </p:sp>
      <p:sp>
        <p:nvSpPr>
          <p:cNvPr id="16387" name="Text Box 3"/>
          <p:cNvSpPr txBox="1">
            <a:spLocks noChangeArrowheads="1"/>
          </p:cNvSpPr>
          <p:nvPr/>
        </p:nvSpPr>
        <p:spPr bwMode="auto">
          <a:xfrm>
            <a:off x="762000" y="2743200"/>
            <a:ext cx="678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lang="en-US" sz="2400"/>
              <a:t>Why do people hardly keep the resolutions?</a:t>
            </a:r>
          </a:p>
        </p:txBody>
      </p:sp>
      <p:sp>
        <p:nvSpPr>
          <p:cNvPr id="16388" name="Rectangle 4"/>
          <p:cNvSpPr>
            <a:spLocks noChangeArrowheads="1"/>
          </p:cNvSpPr>
          <p:nvPr/>
        </p:nvSpPr>
        <p:spPr bwMode="auto">
          <a:xfrm>
            <a:off x="762000" y="2212975"/>
            <a:ext cx="551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Wingdings" pitchFamily="2" charset="2"/>
              <a:buChar char="u"/>
            </a:pPr>
            <a:r>
              <a:rPr lang="en-US" sz="2400" b="1">
                <a:solidFill>
                  <a:srgbClr val="FF0000"/>
                </a:solidFill>
              </a:rPr>
              <a:t>people hardly keep the resolutions</a:t>
            </a:r>
            <a:endParaRPr lang="zh-CN" altLang="en-US" sz="2400" b="1">
              <a:solidFill>
                <a:srgbClr val="FF0000"/>
              </a:solidFill>
            </a:endParaRPr>
          </a:p>
        </p:txBody>
      </p:sp>
      <p:sp>
        <p:nvSpPr>
          <p:cNvPr id="16389" name="Oval 5"/>
          <p:cNvSpPr>
            <a:spLocks noChangeArrowheads="1"/>
          </p:cNvSpPr>
          <p:nvPr/>
        </p:nvSpPr>
        <p:spPr bwMode="auto">
          <a:xfrm>
            <a:off x="2895600" y="3200400"/>
            <a:ext cx="1828800" cy="9144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solidFill>
                  <a:srgbClr val="FF0000"/>
                </a:solidFill>
              </a:rPr>
              <a:t>reasons</a:t>
            </a:r>
          </a:p>
        </p:txBody>
      </p:sp>
      <p:sp>
        <p:nvSpPr>
          <p:cNvPr id="16390" name="AutoShape 6"/>
          <p:cNvSpPr>
            <a:spLocks noChangeArrowheads="1"/>
          </p:cNvSpPr>
          <p:nvPr/>
        </p:nvSpPr>
        <p:spPr bwMode="auto">
          <a:xfrm>
            <a:off x="1371600" y="4191000"/>
            <a:ext cx="1676400" cy="457200"/>
          </a:xfrm>
          <a:prstGeom prst="wedgeRoundRectCallout">
            <a:avLst>
              <a:gd name="adj1" fmla="val 53787"/>
              <a:gd name="adj2" fmla="val -106597"/>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b="1">
                <a:solidFill>
                  <a:srgbClr val="FF0000"/>
                </a:solidFill>
              </a:rPr>
              <a:t>reason 1</a:t>
            </a:r>
          </a:p>
        </p:txBody>
      </p:sp>
      <p:sp>
        <p:nvSpPr>
          <p:cNvPr id="16391" name="AutoShape 7"/>
          <p:cNvSpPr>
            <a:spLocks noChangeArrowheads="1"/>
          </p:cNvSpPr>
          <p:nvPr/>
        </p:nvSpPr>
        <p:spPr bwMode="auto">
          <a:xfrm>
            <a:off x="4876800" y="4114800"/>
            <a:ext cx="1676400" cy="381000"/>
          </a:xfrm>
          <a:prstGeom prst="wedgeRoundRectCallout">
            <a:avLst>
              <a:gd name="adj1" fmla="val -62690"/>
              <a:gd name="adj2" fmla="val -161250"/>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b="1">
                <a:solidFill>
                  <a:srgbClr val="FF0000"/>
                </a:solidFill>
              </a:rPr>
              <a:t>reason2</a:t>
            </a:r>
          </a:p>
        </p:txBody>
      </p:sp>
      <p:sp>
        <p:nvSpPr>
          <p:cNvPr id="16392" name="AutoShape 8"/>
          <p:cNvSpPr>
            <a:spLocks noChangeArrowheads="1"/>
          </p:cNvSpPr>
          <p:nvPr/>
        </p:nvSpPr>
        <p:spPr bwMode="auto">
          <a:xfrm>
            <a:off x="5943600" y="5562600"/>
            <a:ext cx="2971800" cy="838200"/>
          </a:xfrm>
          <a:prstGeom prst="wedgeRoundRectCallout">
            <a:avLst>
              <a:gd name="adj1" fmla="val -51389"/>
              <a:gd name="adj2" fmla="val -175000"/>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r>
              <a:rPr lang="en-US" sz="2400" b="1"/>
              <a:t>People just forget about them.</a:t>
            </a:r>
          </a:p>
          <a:p>
            <a:pPr algn="ctr"/>
            <a:endParaRPr lang="zh-CN" altLang="en-US" sz="2400" b="1"/>
          </a:p>
        </p:txBody>
      </p:sp>
      <p:sp>
        <p:nvSpPr>
          <p:cNvPr id="16393" name="AutoShape 9"/>
          <p:cNvSpPr>
            <a:spLocks noChangeArrowheads="1"/>
          </p:cNvSpPr>
          <p:nvPr/>
        </p:nvSpPr>
        <p:spPr bwMode="auto">
          <a:xfrm>
            <a:off x="304800" y="5486400"/>
            <a:ext cx="3657600" cy="1143000"/>
          </a:xfrm>
          <a:prstGeom prst="wedgeRoundRectCallout">
            <a:avLst>
              <a:gd name="adj1" fmla="val -4773"/>
              <a:gd name="adj2" fmla="val -128611"/>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2400"/>
              <a:t>The resolution may be too difficult to keep.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blinds(horizontal)">
                                      <p:cBhvr>
                                        <p:cTn id="7" dur="500"/>
                                        <p:tgtEl>
                                          <p:spTgt spid="1638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388"/>
                                        </p:tgtEl>
                                        <p:attrNameLst>
                                          <p:attrName>style.visibility</p:attrName>
                                        </p:attrNameLst>
                                      </p:cBhvr>
                                      <p:to>
                                        <p:strVal val="visible"/>
                                      </p:to>
                                    </p:set>
                                    <p:animEffect transition="in" filter="blinds(horizontal)">
                                      <p:cBhvr>
                                        <p:cTn id="12" dur="500"/>
                                        <p:tgtEl>
                                          <p:spTgt spid="1638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387"/>
                                        </p:tgtEl>
                                        <p:attrNameLst>
                                          <p:attrName>style.visibility</p:attrName>
                                        </p:attrNameLst>
                                      </p:cBhvr>
                                      <p:to>
                                        <p:strVal val="visible"/>
                                      </p:to>
                                    </p:set>
                                    <p:animEffect transition="in" filter="blinds(horizontal)">
                                      <p:cBhvr>
                                        <p:cTn id="17" dur="500"/>
                                        <p:tgtEl>
                                          <p:spTgt spid="1638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6389"/>
                                        </p:tgtEl>
                                        <p:attrNameLst>
                                          <p:attrName>style.visibility</p:attrName>
                                        </p:attrNameLst>
                                      </p:cBhvr>
                                      <p:to>
                                        <p:strVal val="visible"/>
                                      </p:to>
                                    </p:set>
                                    <p:animEffect transition="in" filter="blinds(horizontal)">
                                      <p:cBhvr>
                                        <p:cTn id="22" dur="500"/>
                                        <p:tgtEl>
                                          <p:spTgt spid="1638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6390"/>
                                        </p:tgtEl>
                                        <p:attrNameLst>
                                          <p:attrName>style.visibility</p:attrName>
                                        </p:attrNameLst>
                                      </p:cBhvr>
                                      <p:to>
                                        <p:strVal val="visible"/>
                                      </p:to>
                                    </p:set>
                                    <p:animEffect transition="in" filter="blinds(horizontal)">
                                      <p:cBhvr>
                                        <p:cTn id="27" dur="500"/>
                                        <p:tgtEl>
                                          <p:spTgt spid="1639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6393"/>
                                        </p:tgtEl>
                                        <p:attrNameLst>
                                          <p:attrName>style.visibility</p:attrName>
                                        </p:attrNameLst>
                                      </p:cBhvr>
                                      <p:to>
                                        <p:strVal val="visible"/>
                                      </p:to>
                                    </p:set>
                                    <p:animEffect transition="in" filter="blinds(horizontal)">
                                      <p:cBhvr>
                                        <p:cTn id="32" dur="500"/>
                                        <p:tgtEl>
                                          <p:spTgt spid="1639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6391"/>
                                        </p:tgtEl>
                                        <p:attrNameLst>
                                          <p:attrName>style.visibility</p:attrName>
                                        </p:attrNameLst>
                                      </p:cBhvr>
                                      <p:to>
                                        <p:strVal val="visible"/>
                                      </p:to>
                                    </p:set>
                                    <p:animEffect transition="in" filter="blinds(horizontal)">
                                      <p:cBhvr>
                                        <p:cTn id="37" dur="500"/>
                                        <p:tgtEl>
                                          <p:spTgt spid="1639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6392"/>
                                        </p:tgtEl>
                                        <p:attrNameLst>
                                          <p:attrName>style.visibility</p:attrName>
                                        </p:attrNameLst>
                                      </p:cBhvr>
                                      <p:to>
                                        <p:strVal val="visible"/>
                                      </p:to>
                                    </p:set>
                                    <p:animEffect transition="in" filter="blinds(horizontal)">
                                      <p:cBhvr>
                                        <p:cTn id="42" dur="500"/>
                                        <p:tgtEl>
                                          <p:spTgt spid="163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utoUpdateAnimBg="0"/>
      <p:bldP spid="16388" grpId="0" autoUpdateAnimBg="0"/>
      <p:bldP spid="16389" grpId="0" animBg="1" autoUpdateAnimBg="0"/>
      <p:bldP spid="16390" grpId="0" animBg="1" autoUpdateAnimBg="0"/>
      <p:bldP spid="16391" grpId="0" animBg="1" autoUpdateAnimBg="0"/>
      <p:bldP spid="16392" grpId="0" animBg="1" autoUpdateAnimBg="0"/>
      <p:bldP spid="16393"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219200" y="2100263"/>
            <a:ext cx="6934200" cy="308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a:t>Although there are differences, most resolutions have one thing in common, people hardly ever keep them. There are two reasons, the first reason is the resolution is too difficult to keep. The second reason is people just forget about them.  </a:t>
            </a:r>
            <a:r>
              <a:rPr lang="en-US" sz="2800">
                <a:solidFill>
                  <a:srgbClr val="FF0000"/>
                </a:solidFill>
              </a:rPr>
              <a:t>For this reason,</a:t>
            </a:r>
            <a:r>
              <a:rPr lang="en-US" sz="2800"/>
              <a:t> people say…</a:t>
            </a:r>
          </a:p>
        </p:txBody>
      </p:sp>
      <p:sp>
        <p:nvSpPr>
          <p:cNvPr id="17411" name="Text Box 3"/>
          <p:cNvSpPr txBox="1">
            <a:spLocks noChangeArrowheads="1"/>
          </p:cNvSpPr>
          <p:nvPr/>
        </p:nvSpPr>
        <p:spPr bwMode="auto">
          <a:xfrm>
            <a:off x="1447800" y="838200"/>
            <a:ext cx="57912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a:solidFill>
                  <a:srgbClr val="FF0000"/>
                </a:solidFill>
              </a:rPr>
              <a:t>Who can retell paragraph 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blinds(horizontal)">
                                      <p:cBhvr>
                                        <p:cTn id="7" dur="500"/>
                                        <p:tgtEl>
                                          <p:spTgt spid="174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10"/>
                                        </p:tgtEl>
                                        <p:attrNameLst>
                                          <p:attrName>style.visibility</p:attrName>
                                        </p:attrNameLst>
                                      </p:cBhvr>
                                      <p:to>
                                        <p:strVal val="visible"/>
                                      </p:to>
                                    </p:set>
                                    <p:animEffect transition="in" filter="blinds(horizontal)">
                                      <p:cBhvr>
                                        <p:cTn id="12"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295400" y="990600"/>
            <a:ext cx="73914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lang="en-US" sz="3600"/>
              <a:t>Do you have any resolutions? </a:t>
            </a:r>
          </a:p>
          <a:p>
            <a:pPr>
              <a:spcBef>
                <a:spcPct val="50000"/>
              </a:spcBef>
              <a:buFont typeface="Wingdings" pitchFamily="2" charset="2"/>
              <a:buChar char="Ø"/>
            </a:pPr>
            <a:r>
              <a:rPr lang="en-US" sz="3600"/>
              <a:t>What are they?</a:t>
            </a:r>
          </a:p>
          <a:p>
            <a:pPr>
              <a:spcBef>
                <a:spcPct val="50000"/>
              </a:spcBef>
              <a:buFont typeface="Wingdings" pitchFamily="2" charset="2"/>
              <a:buChar char="Ø"/>
            </a:pPr>
            <a:r>
              <a:rPr lang="en-US" sz="3600"/>
              <a:t>How are you going to keep them?</a:t>
            </a:r>
          </a:p>
        </p:txBody>
      </p:sp>
      <p:pic>
        <p:nvPicPr>
          <p:cNvPr id="18435" name="Picture 3" descr="小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581400"/>
            <a:ext cx="20574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676400" y="2514600"/>
            <a:ext cx="4495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3200"/>
              <a:t>Finish the task 2d,2e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WordArt 4"/>
          <p:cNvSpPr>
            <a:spLocks noChangeArrowheads="1" noChangeShapeType="1" noTextEdit="1"/>
          </p:cNvSpPr>
          <p:nvPr/>
        </p:nvSpPr>
        <p:spPr bwMode="auto">
          <a:xfrm>
            <a:off x="1676400" y="2438400"/>
            <a:ext cx="6248400" cy="2209800"/>
          </a:xfrm>
          <a:prstGeom prst="rect">
            <a:avLst/>
          </a:prstGeom>
        </p:spPr>
        <p:txBody>
          <a:bodyPr wrap="none" fromWordArt="1">
            <a:prstTxWarp prst="textPlain">
              <a:avLst>
                <a:gd name="adj" fmla="val 50000"/>
              </a:avLst>
            </a:prstTxWarp>
          </a:bodyPr>
          <a:lstStyle/>
          <a:p>
            <a:pPr algn="ctr"/>
            <a:r>
              <a:rPr lang="en-US" altLang="zh-CN" sz="3600">
                <a:ln w="9525">
                  <a:solidFill>
                    <a:srgbClr val="FFCC99"/>
                  </a:solidFill>
                  <a:round/>
                  <a:headEnd/>
                  <a:tailEnd/>
                </a:ln>
                <a:solidFill>
                  <a:srgbClr val="FF9900"/>
                </a:solidFill>
                <a:latin typeface="华文行楷"/>
                <a:ea typeface="华文行楷"/>
              </a:rPr>
              <a:t>Thank You!</a:t>
            </a:r>
            <a:endParaRPr lang="zh-CN" altLang="en-US" sz="3600">
              <a:ln w="9525">
                <a:solidFill>
                  <a:srgbClr val="FFCC99"/>
                </a:solidFill>
                <a:round/>
                <a:headEnd/>
                <a:tailEnd/>
              </a:ln>
              <a:solidFill>
                <a:srgbClr val="FF9900"/>
              </a:solidFill>
              <a:latin typeface="华文行楷"/>
              <a:ea typeface="华文行楷"/>
            </a:endParaRPr>
          </a:p>
        </p:txBody>
      </p:sp>
    </p:spTree>
  </p:cSld>
  <p:clrMapOvr>
    <a:masterClrMapping/>
  </p:clrMapOvr>
  <p:transition>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 a snail’(</a:t>
            </a:r>
            <a:r>
              <a:rPr lang="zh-CN" altLang="en-US"/>
              <a:t>蜗牛</a:t>
            </a:r>
            <a:r>
              <a:rPr lang="en-US"/>
              <a:t>) resolution</a:t>
            </a:r>
            <a:endParaRPr lang="zh-CN" altLang="en-US"/>
          </a:p>
        </p:txBody>
      </p:sp>
      <p:pic>
        <p:nvPicPr>
          <p:cNvPr id="6147" name="Picture 3" descr="QQ截图20131014162558">
            <a:hlinkClick r:id="rId2" action="ppaction://hlinkfile"/>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447800"/>
            <a:ext cx="4495800" cy="304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Rectangle 4"/>
          <p:cNvSpPr>
            <a:spLocks noChangeArrowheads="1"/>
          </p:cNvSpPr>
          <p:nvPr/>
        </p:nvSpPr>
        <p:spPr bwMode="auto">
          <a:xfrm>
            <a:off x="1600200" y="4495800"/>
            <a:ext cx="4876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en-US" sz="2800">
                <a:solidFill>
                  <a:schemeClr val="tx2"/>
                </a:solidFill>
              </a:rPr>
              <a:t>What’s the nail’s resolution?</a:t>
            </a:r>
            <a:r>
              <a:rPr lang="zh-CN" altLang="en-US" sz="4400" b="1">
                <a:solidFill>
                  <a:schemeClr val="bg1"/>
                </a:solidFill>
              </a:rPr>
              <a:t>组卷网</a:t>
            </a:r>
            <a:r>
              <a:rPr lang="en-US" altLang="zh-CN" sz="4400" b="1">
                <a:solidFill>
                  <a:schemeClr val="bg1"/>
                </a:solidFill>
              </a:rPr>
              <a:t/>
            </a:r>
            <a:br>
              <a:rPr lang="en-US" altLang="zh-CN" sz="4400" b="1">
                <a:solidFill>
                  <a:schemeClr val="bg1"/>
                </a:solidFill>
              </a:rPr>
            </a:br>
            <a:endParaRPr lang="en-US" sz="4400" b="1">
              <a:solidFill>
                <a:schemeClr val="bg1"/>
              </a:solidFill>
            </a:endParaRPr>
          </a:p>
        </p:txBody>
      </p:sp>
      <p:sp>
        <p:nvSpPr>
          <p:cNvPr id="6149" name="Text Box 5"/>
          <p:cNvSpPr txBox="1">
            <a:spLocks noChangeArrowheads="1"/>
          </p:cNvSpPr>
          <p:nvPr/>
        </p:nvSpPr>
        <p:spPr bwMode="auto">
          <a:xfrm>
            <a:off x="1676400" y="5562600"/>
            <a:ext cx="5105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800"/>
              <a:t>What do you think of the nail?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小孩"/>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733800"/>
            <a:ext cx="20574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3"/>
          <p:cNvSpPr txBox="1">
            <a:spLocks noChangeArrowheads="1"/>
          </p:cNvSpPr>
          <p:nvPr/>
        </p:nvSpPr>
        <p:spPr bwMode="auto">
          <a:xfrm>
            <a:off x="1219200" y="838200"/>
            <a:ext cx="66294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charset="0"/>
                <a:ea typeface="宋体" pitchFamily="2" charset="-122"/>
              </a:defRPr>
            </a:lvl1pPr>
            <a:lvl2pPr marL="800100" indent="-342900" eaLnBrk="0" hangingPunct="0">
              <a:defRPr>
                <a:solidFill>
                  <a:schemeClr val="tx1"/>
                </a:solidFill>
                <a:latin typeface="Arial" charset="0"/>
                <a:ea typeface="宋体" pitchFamily="2" charset="-122"/>
              </a:defRPr>
            </a:lvl2pPr>
            <a:lvl3pPr marL="1257300" indent="-342900" eaLnBrk="0" hangingPunct="0">
              <a:defRPr>
                <a:solidFill>
                  <a:schemeClr val="tx1"/>
                </a:solidFill>
                <a:latin typeface="Arial" charset="0"/>
                <a:ea typeface="宋体" pitchFamily="2" charset="-122"/>
              </a:defRPr>
            </a:lvl3pPr>
            <a:lvl4pPr marL="1714500" indent="-342900" eaLnBrk="0" hangingPunct="0">
              <a:defRPr>
                <a:solidFill>
                  <a:schemeClr val="tx1"/>
                </a:solidFill>
                <a:latin typeface="Arial" charset="0"/>
                <a:ea typeface="宋体" pitchFamily="2" charset="-122"/>
              </a:defRPr>
            </a:lvl4pPr>
            <a:lvl5pPr marL="2171700" indent="-342900" eaLnBrk="0" hangingPunct="0">
              <a:defRPr>
                <a:solidFill>
                  <a:schemeClr val="tx1"/>
                </a:solidFill>
                <a:latin typeface="Arial" charset="0"/>
                <a:ea typeface="宋体" pitchFamily="2" charset="-122"/>
              </a:defRPr>
            </a:lvl5pPr>
            <a:lvl6pPr marL="2628900" indent="-342900" eaLnBrk="0" fontAlgn="base" hangingPunct="0">
              <a:spcBef>
                <a:spcPct val="0"/>
              </a:spcBef>
              <a:spcAft>
                <a:spcPct val="0"/>
              </a:spcAft>
              <a:defRPr>
                <a:solidFill>
                  <a:schemeClr val="tx1"/>
                </a:solidFill>
                <a:latin typeface="Arial" charset="0"/>
                <a:ea typeface="宋体" pitchFamily="2" charset="-122"/>
              </a:defRPr>
            </a:lvl6pPr>
            <a:lvl7pPr marL="3086100" indent="-342900" eaLnBrk="0" fontAlgn="base" hangingPunct="0">
              <a:spcBef>
                <a:spcPct val="0"/>
              </a:spcBef>
              <a:spcAft>
                <a:spcPct val="0"/>
              </a:spcAft>
              <a:defRPr>
                <a:solidFill>
                  <a:schemeClr val="tx1"/>
                </a:solidFill>
                <a:latin typeface="Arial" charset="0"/>
                <a:ea typeface="宋体" pitchFamily="2" charset="-122"/>
              </a:defRPr>
            </a:lvl7pPr>
            <a:lvl8pPr marL="3543300" indent="-342900" eaLnBrk="0" fontAlgn="base" hangingPunct="0">
              <a:spcBef>
                <a:spcPct val="0"/>
              </a:spcBef>
              <a:spcAft>
                <a:spcPct val="0"/>
              </a:spcAft>
              <a:defRPr>
                <a:solidFill>
                  <a:schemeClr val="tx1"/>
                </a:solidFill>
                <a:latin typeface="Arial" charset="0"/>
                <a:ea typeface="宋体" pitchFamily="2" charset="-122"/>
              </a:defRPr>
            </a:lvl8pPr>
            <a:lvl9pPr marL="4000500" indent="-3429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buFontTx/>
              <a:buAutoNum type="arabicPeriod"/>
            </a:pPr>
            <a:r>
              <a:rPr lang="en-US" sz="3600"/>
              <a:t>Did you make any resolutions last year?</a:t>
            </a:r>
          </a:p>
          <a:p>
            <a:pPr eaLnBrk="1" hangingPunct="1">
              <a:spcBef>
                <a:spcPct val="50000"/>
              </a:spcBef>
              <a:buFontTx/>
              <a:buAutoNum type="arabicPeriod"/>
            </a:pPr>
            <a:r>
              <a:rPr lang="en-US" sz="3600" u="sng">
                <a:solidFill>
                  <a:srgbClr val="FF0000"/>
                </a:solidFill>
              </a:rPr>
              <a:t>Were you able</a:t>
            </a:r>
            <a:r>
              <a:rPr lang="en-US" sz="3600"/>
              <a:t> to keep them? Why or why not?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resolution</a:t>
            </a:r>
          </a:p>
        </p:txBody>
      </p:sp>
      <p:sp>
        <p:nvSpPr>
          <p:cNvPr id="8195" name="Text Box 3"/>
          <p:cNvSpPr txBox="1">
            <a:spLocks noChangeArrowheads="1"/>
          </p:cNvSpPr>
          <p:nvPr/>
        </p:nvSpPr>
        <p:spPr bwMode="auto">
          <a:xfrm>
            <a:off x="1524000" y="1905000"/>
            <a:ext cx="48768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lang="en-US" sz="3200">
                <a:solidFill>
                  <a:srgbClr val="FF0000"/>
                </a:solidFill>
              </a:rPr>
              <a:t>Topic sentence (</a:t>
            </a:r>
            <a:r>
              <a:rPr lang="zh-CN" altLang="en-US" sz="3200">
                <a:solidFill>
                  <a:srgbClr val="FF0000"/>
                </a:solidFill>
              </a:rPr>
              <a:t>主题句</a:t>
            </a:r>
            <a:r>
              <a:rPr lang="en-US" sz="3200">
                <a:solidFill>
                  <a:srgbClr val="FF0000"/>
                </a:solidFill>
              </a:rPr>
              <a:t>)</a:t>
            </a:r>
          </a:p>
        </p:txBody>
      </p:sp>
      <p:sp>
        <p:nvSpPr>
          <p:cNvPr id="8196" name="Text Box 4"/>
          <p:cNvSpPr txBox="1">
            <a:spLocks noChangeArrowheads="1"/>
          </p:cNvSpPr>
          <p:nvPr/>
        </p:nvSpPr>
        <p:spPr bwMode="auto">
          <a:xfrm>
            <a:off x="1447800" y="2743200"/>
            <a:ext cx="4191000" cy="169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l"/>
            </a:pPr>
            <a:r>
              <a:rPr lang="en-US" sz="2400"/>
              <a:t>What’s the topic sentence?</a:t>
            </a:r>
            <a:r>
              <a:rPr lang="zh-CN" altLang="zh-CN" b="1">
                <a:solidFill>
                  <a:schemeClr val="bg1"/>
                </a:solidFill>
              </a:rPr>
              <a:t>学科网</a:t>
            </a:r>
            <a:r>
              <a:rPr lang="en-US" altLang="zh-CN" b="1">
                <a:solidFill>
                  <a:srgbClr val="003399"/>
                </a:solidFill>
              </a:rPr>
              <a:t>. </a:t>
            </a:r>
          </a:p>
          <a:p>
            <a:pPr>
              <a:spcBef>
                <a:spcPct val="50000"/>
              </a:spcBef>
              <a:buFont typeface="Wingdings" pitchFamily="2" charset="2"/>
              <a:buChar char="l"/>
            </a:pPr>
            <a:r>
              <a:rPr lang="zh-CN" altLang="zh-CN" b="1">
                <a:solidFill>
                  <a:schemeClr val="bg1"/>
                </a:solidFill>
              </a:rPr>
              <a:t>学科网</a:t>
            </a:r>
            <a:r>
              <a:rPr lang="en-US" altLang="zh-CN" b="1">
                <a:solidFill>
                  <a:srgbClr val="003399"/>
                </a:solidFill>
              </a:rPr>
              <a:t>. </a:t>
            </a:r>
          </a:p>
          <a:p>
            <a:pPr>
              <a:spcBef>
                <a:spcPct val="50000"/>
              </a:spcBef>
              <a:buFont typeface="Wingdings" pitchFamily="2" charset="2"/>
              <a:buChar char="l"/>
            </a:pPr>
            <a:endParaRPr lang="en-US" sz="2400"/>
          </a:p>
        </p:txBody>
      </p:sp>
      <p:sp>
        <p:nvSpPr>
          <p:cNvPr id="8197" name="Text Box 5"/>
          <p:cNvSpPr txBox="1">
            <a:spLocks noChangeArrowheads="1"/>
          </p:cNvSpPr>
          <p:nvPr/>
        </p:nvSpPr>
        <p:spPr bwMode="auto">
          <a:xfrm>
            <a:off x="1447800" y="3505200"/>
            <a:ext cx="701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lang="en-US" sz="2400"/>
              <a:t>It often tells us the main idea of the passage.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linds(horizontal)">
                                      <p:cBhvr>
                                        <p:cTn id="7" dur="500"/>
                                        <p:tgtEl>
                                          <p:spTgt spid="8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195"/>
                                        </p:tgtEl>
                                        <p:attrNameLst>
                                          <p:attrName>style.visibility</p:attrName>
                                        </p:attrNameLst>
                                      </p:cBhvr>
                                      <p:to>
                                        <p:strVal val="visible"/>
                                      </p:to>
                                    </p:set>
                                    <p:animEffect transition="in" filter="blinds(horizontal)">
                                      <p:cBhvr>
                                        <p:cTn id="12" dur="500"/>
                                        <p:tgtEl>
                                          <p:spTgt spid="819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196"/>
                                        </p:tgtEl>
                                        <p:attrNameLst>
                                          <p:attrName>style.visibility</p:attrName>
                                        </p:attrNameLst>
                                      </p:cBhvr>
                                      <p:to>
                                        <p:strVal val="visible"/>
                                      </p:to>
                                    </p:set>
                                    <p:animEffect transition="in" filter="blinds(horizontal)">
                                      <p:cBhvr>
                                        <p:cTn id="17" dur="500"/>
                                        <p:tgtEl>
                                          <p:spTgt spid="819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197"/>
                                        </p:tgtEl>
                                        <p:attrNameLst>
                                          <p:attrName>style.visibility</p:attrName>
                                        </p:attrNameLst>
                                      </p:cBhvr>
                                      <p:to>
                                        <p:strVal val="visible"/>
                                      </p:to>
                                    </p:set>
                                    <p:animEffect transition="in" filter="blinds(horizontal)">
                                      <p:cBhvr>
                                        <p:cTn id="22"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autoUpdateAnimBg="0"/>
      <p:bldP spid="8196" grpId="0" autoUpdateAnimBg="0"/>
      <p:bldP spid="819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Paragraph 1</a:t>
            </a:r>
          </a:p>
        </p:txBody>
      </p:sp>
      <p:sp>
        <p:nvSpPr>
          <p:cNvPr id="9219" name="Rectangle 3"/>
          <p:cNvSpPr>
            <a:spLocks noChangeArrowheads="1"/>
          </p:cNvSpPr>
          <p:nvPr/>
        </p:nvSpPr>
        <p:spPr bwMode="auto">
          <a:xfrm>
            <a:off x="838200" y="3073400"/>
            <a:ext cx="47434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20000"/>
              </a:spcBef>
              <a:buFont typeface="Wingdings" pitchFamily="2" charset="2"/>
              <a:buChar char="n"/>
            </a:pPr>
            <a:r>
              <a:rPr lang="en-US" sz="2800"/>
              <a:t>Main purpose</a:t>
            </a:r>
            <a:r>
              <a:rPr lang="zh-CN" altLang="en-US" sz="2800"/>
              <a:t>（主要意图）</a:t>
            </a:r>
          </a:p>
        </p:txBody>
      </p:sp>
      <p:sp>
        <p:nvSpPr>
          <p:cNvPr id="9220" name="Rectangle 4"/>
          <p:cNvSpPr>
            <a:spLocks noChangeArrowheads="1"/>
          </p:cNvSpPr>
          <p:nvPr/>
        </p:nvSpPr>
        <p:spPr bwMode="auto">
          <a:xfrm>
            <a:off x="762000" y="1549400"/>
            <a:ext cx="29511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Wingdings" pitchFamily="2" charset="2"/>
              <a:buChar char="u"/>
            </a:pPr>
            <a:r>
              <a:rPr lang="en-US" sz="2800"/>
              <a:t>Topic sentence</a:t>
            </a:r>
            <a:endParaRPr lang="zh-CN" altLang="en-US" sz="2800"/>
          </a:p>
        </p:txBody>
      </p:sp>
      <p:sp>
        <p:nvSpPr>
          <p:cNvPr id="9221" name="Text Box 5"/>
          <p:cNvSpPr txBox="1">
            <a:spLocks noChangeArrowheads="1"/>
          </p:cNvSpPr>
          <p:nvPr/>
        </p:nvSpPr>
        <p:spPr bwMode="auto">
          <a:xfrm>
            <a:off x="838200" y="3733800"/>
            <a:ext cx="5791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lang="en-US" sz="2400"/>
              <a:t>To give the meaning of resolution</a:t>
            </a:r>
          </a:p>
        </p:txBody>
      </p:sp>
      <p:sp>
        <p:nvSpPr>
          <p:cNvPr id="9222" name="Text Box 6"/>
          <p:cNvSpPr txBox="1">
            <a:spLocks noChangeArrowheads="1"/>
          </p:cNvSpPr>
          <p:nvPr/>
        </p:nvSpPr>
        <p:spPr bwMode="auto">
          <a:xfrm>
            <a:off x="762000" y="2133600"/>
            <a:ext cx="815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lang="en-US" sz="2400"/>
              <a:t>Do you know what a resolution is? It’s a kind of promise.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blinds(horizontal)">
                                      <p:cBhvr>
                                        <p:cTn id="7" dur="500"/>
                                        <p:tgtEl>
                                          <p:spTgt spid="9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220"/>
                                        </p:tgtEl>
                                        <p:attrNameLst>
                                          <p:attrName>style.visibility</p:attrName>
                                        </p:attrNameLst>
                                      </p:cBhvr>
                                      <p:to>
                                        <p:strVal val="visible"/>
                                      </p:to>
                                    </p:set>
                                    <p:animEffect transition="in" filter="blinds(horizontal)">
                                      <p:cBhvr>
                                        <p:cTn id="12" dur="500"/>
                                        <p:tgtEl>
                                          <p:spTgt spid="922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219"/>
                                        </p:tgtEl>
                                        <p:attrNameLst>
                                          <p:attrName>style.visibility</p:attrName>
                                        </p:attrNameLst>
                                      </p:cBhvr>
                                      <p:to>
                                        <p:strVal val="visible"/>
                                      </p:to>
                                    </p:set>
                                    <p:animEffect transition="in" filter="blinds(horizontal)">
                                      <p:cBhvr>
                                        <p:cTn id="17" dur="500"/>
                                        <p:tgtEl>
                                          <p:spTgt spid="921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222"/>
                                        </p:tgtEl>
                                        <p:attrNameLst>
                                          <p:attrName>style.visibility</p:attrName>
                                        </p:attrNameLst>
                                      </p:cBhvr>
                                      <p:to>
                                        <p:strVal val="visible"/>
                                      </p:to>
                                    </p:set>
                                    <p:animEffect transition="in" filter="blinds(horizontal)">
                                      <p:cBhvr>
                                        <p:cTn id="22" dur="500"/>
                                        <p:tgtEl>
                                          <p:spTgt spid="922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9221"/>
                                        </p:tgtEl>
                                        <p:attrNameLst>
                                          <p:attrName>style.visibility</p:attrName>
                                        </p:attrNameLst>
                                      </p:cBhvr>
                                      <p:to>
                                        <p:strVal val="visible"/>
                                      </p:to>
                                    </p:set>
                                    <p:animEffect transition="in" filter="blinds(horizontal)">
                                      <p:cBhvr>
                                        <p:cTn id="27" dur="5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utoUpdateAnimBg="0"/>
      <p:bldP spid="9220" grpId="0" autoUpdateAnimBg="0"/>
      <p:bldP spid="9221" grpId="0" autoUpdateAnimBg="0"/>
      <p:bldP spid="922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Oval 2"/>
          <p:cNvSpPr>
            <a:spLocks noChangeArrowheads="1"/>
          </p:cNvSpPr>
          <p:nvPr/>
        </p:nvSpPr>
        <p:spPr bwMode="auto">
          <a:xfrm>
            <a:off x="2819400" y="2590800"/>
            <a:ext cx="3124200" cy="1143000"/>
          </a:xfrm>
          <a:prstGeom prst="ellipse">
            <a:avLst/>
          </a:prstGeom>
          <a:solidFill>
            <a:schemeClr val="accent1"/>
          </a:solidFill>
          <a:ln w="9525">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en-US" sz="3600" b="1">
                <a:solidFill>
                  <a:srgbClr val="FF0000"/>
                </a:solidFill>
              </a:rPr>
              <a:t>resolution</a:t>
            </a:r>
            <a:endParaRPr lang="zh-CN" altLang="en-US" sz="3600" b="1">
              <a:solidFill>
                <a:srgbClr val="FF0000"/>
              </a:solidFill>
            </a:endParaRPr>
          </a:p>
        </p:txBody>
      </p:sp>
      <p:sp>
        <p:nvSpPr>
          <p:cNvPr id="10243" name="AutoShape 3"/>
          <p:cNvSpPr>
            <a:spLocks noChangeArrowheads="1"/>
          </p:cNvSpPr>
          <p:nvPr/>
        </p:nvSpPr>
        <p:spPr bwMode="auto">
          <a:xfrm>
            <a:off x="762000" y="5181600"/>
            <a:ext cx="1676400" cy="838200"/>
          </a:xfrm>
          <a:prstGeom prst="wedgeRoundRectCallout">
            <a:avLst>
              <a:gd name="adj1" fmla="val 77653"/>
              <a:gd name="adj2" fmla="val -117046"/>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2000" b="1"/>
              <a:t>A kind of promise</a:t>
            </a:r>
          </a:p>
        </p:txBody>
      </p:sp>
      <p:sp>
        <p:nvSpPr>
          <p:cNvPr id="10244" name="AutoShape 4"/>
          <p:cNvSpPr>
            <a:spLocks noChangeArrowheads="1"/>
          </p:cNvSpPr>
          <p:nvPr/>
        </p:nvSpPr>
        <p:spPr bwMode="auto">
          <a:xfrm>
            <a:off x="5181600" y="5257800"/>
            <a:ext cx="3810000" cy="838200"/>
          </a:xfrm>
          <a:prstGeom prst="wedgeRoundRectCallout">
            <a:avLst>
              <a:gd name="adj1" fmla="val -37667"/>
              <a:gd name="adj2" fmla="val -10719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2000" b="1"/>
              <a:t>It’s a promise you make to yourself.</a:t>
            </a:r>
          </a:p>
        </p:txBody>
      </p:sp>
      <p:sp>
        <p:nvSpPr>
          <p:cNvPr id="10245" name="AutoShape 5"/>
          <p:cNvSpPr>
            <a:spLocks noChangeArrowheads="1"/>
          </p:cNvSpPr>
          <p:nvPr/>
        </p:nvSpPr>
        <p:spPr bwMode="auto">
          <a:xfrm>
            <a:off x="5867400" y="457200"/>
            <a:ext cx="1828800" cy="990600"/>
          </a:xfrm>
          <a:prstGeom prst="wedgeRoundRectCallout">
            <a:avLst>
              <a:gd name="adj1" fmla="val -50523"/>
              <a:gd name="adj2" fmla="val 9391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2000" b="1"/>
              <a:t>New year’s resolution</a:t>
            </a:r>
          </a:p>
        </p:txBody>
      </p:sp>
      <p:sp>
        <p:nvSpPr>
          <p:cNvPr id="10246" name="AutoShape 6"/>
          <p:cNvSpPr>
            <a:spLocks noChangeArrowheads="1"/>
          </p:cNvSpPr>
          <p:nvPr/>
        </p:nvSpPr>
        <p:spPr bwMode="auto">
          <a:xfrm>
            <a:off x="609600" y="609600"/>
            <a:ext cx="1905000" cy="609600"/>
          </a:xfrm>
          <a:prstGeom prst="wedgeRoundRectCallout">
            <a:avLst>
              <a:gd name="adj1" fmla="val 54250"/>
              <a:gd name="adj2" fmla="val 12057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sz="2000" b="1">
                <a:solidFill>
                  <a:srgbClr val="FF0000"/>
                </a:solidFill>
              </a:rPr>
              <a:t>write down</a:t>
            </a:r>
            <a:r>
              <a:rPr lang="en-US" sz="2000" b="1"/>
              <a:t> or tell</a:t>
            </a:r>
          </a:p>
        </p:txBody>
      </p:sp>
      <p:sp>
        <p:nvSpPr>
          <p:cNvPr id="10247" name="AutoShape 7"/>
          <p:cNvSpPr>
            <a:spLocks noChangeArrowheads="1"/>
          </p:cNvSpPr>
          <p:nvPr/>
        </p:nvSpPr>
        <p:spPr bwMode="auto">
          <a:xfrm>
            <a:off x="1371600" y="4267200"/>
            <a:ext cx="2286000" cy="381000"/>
          </a:xfrm>
          <a:prstGeom prst="wedgeRectCallout">
            <a:avLst>
              <a:gd name="adj1" fmla="val 42569"/>
              <a:gd name="adj2" fmla="val -149583"/>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b="1">
                <a:solidFill>
                  <a:srgbClr val="FF0000"/>
                </a:solidFill>
              </a:rPr>
              <a:t>What is resolution?</a:t>
            </a:r>
          </a:p>
        </p:txBody>
      </p:sp>
      <p:sp>
        <p:nvSpPr>
          <p:cNvPr id="10248" name="AutoShape 8"/>
          <p:cNvSpPr>
            <a:spLocks noChangeArrowheads="1"/>
          </p:cNvSpPr>
          <p:nvPr/>
        </p:nvSpPr>
        <p:spPr bwMode="auto">
          <a:xfrm>
            <a:off x="4876800" y="4343400"/>
            <a:ext cx="3962400" cy="457200"/>
          </a:xfrm>
          <a:prstGeom prst="wedgeRectCallout">
            <a:avLst>
              <a:gd name="adj1" fmla="val -45514"/>
              <a:gd name="adj2" fmla="val -21770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b="1">
                <a:solidFill>
                  <a:srgbClr val="FF0000"/>
                </a:solidFill>
              </a:rPr>
              <a:t>What kind of promise is resolution?</a:t>
            </a:r>
          </a:p>
        </p:txBody>
      </p:sp>
      <p:sp>
        <p:nvSpPr>
          <p:cNvPr id="10249" name="AutoShape 9"/>
          <p:cNvSpPr>
            <a:spLocks noChangeArrowheads="1"/>
          </p:cNvSpPr>
          <p:nvPr/>
        </p:nvSpPr>
        <p:spPr bwMode="auto">
          <a:xfrm>
            <a:off x="4191000" y="1828800"/>
            <a:ext cx="4724400" cy="457200"/>
          </a:xfrm>
          <a:prstGeom prst="wedgeRectCallout">
            <a:avLst>
              <a:gd name="adj1" fmla="val -39282"/>
              <a:gd name="adj2" fmla="val 11736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b="1">
                <a:solidFill>
                  <a:srgbClr val="FF0000"/>
                </a:solidFill>
              </a:rPr>
              <a:t>What is the most common resolution?</a:t>
            </a:r>
          </a:p>
        </p:txBody>
      </p:sp>
      <p:sp>
        <p:nvSpPr>
          <p:cNvPr id="10250" name="AutoShape 10"/>
          <p:cNvSpPr>
            <a:spLocks noChangeArrowheads="1"/>
          </p:cNvSpPr>
          <p:nvPr/>
        </p:nvSpPr>
        <p:spPr bwMode="auto">
          <a:xfrm>
            <a:off x="533400" y="1676400"/>
            <a:ext cx="2438400" cy="762000"/>
          </a:xfrm>
          <a:prstGeom prst="wedgeRectCallout">
            <a:avLst>
              <a:gd name="adj1" fmla="val 73894"/>
              <a:gd name="adj2" fmla="val 9520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b="1">
                <a:solidFill>
                  <a:srgbClr val="FF0000"/>
                </a:solidFill>
              </a:rPr>
              <a:t>What do people do for their resolution?</a:t>
            </a:r>
          </a:p>
        </p:txBody>
      </p:sp>
      <p:sp>
        <p:nvSpPr>
          <p:cNvPr id="10251" name="Rectangle 11"/>
          <p:cNvSpPr>
            <a:spLocks noChangeArrowheads="1"/>
          </p:cNvSpPr>
          <p:nvPr/>
        </p:nvSpPr>
        <p:spPr bwMode="auto">
          <a:xfrm>
            <a:off x="2667000" y="3733800"/>
            <a:ext cx="3657600" cy="1905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400" b="1">
                <a:solidFill>
                  <a:srgbClr val="003399"/>
                </a:solidFill>
              </a:rPr>
              <a:t>Discuss with your </a:t>
            </a:r>
          </a:p>
          <a:p>
            <a:pPr algn="ctr"/>
            <a:r>
              <a:rPr lang="en-US" sz="2400" b="1">
                <a:solidFill>
                  <a:srgbClr val="003399"/>
                </a:solidFill>
              </a:rPr>
              <a:t>partner about resolution.</a:t>
            </a:r>
          </a:p>
          <a:p>
            <a:pPr algn="ctr"/>
            <a:r>
              <a:rPr lang="en-US" sz="2400" b="1">
                <a:solidFill>
                  <a:srgbClr val="003399"/>
                </a:solidFill>
              </a:rPr>
              <a:t>and underline the</a:t>
            </a:r>
          </a:p>
          <a:p>
            <a:pPr algn="ctr"/>
            <a:r>
              <a:rPr lang="en-US" sz="2400" b="1">
                <a:solidFill>
                  <a:srgbClr val="003399"/>
                </a:solidFill>
              </a:rPr>
              <a:t> important sentences.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linds(horizontal)">
                                      <p:cBhvr>
                                        <p:cTn id="7" dur="500"/>
                                        <p:tgtEl>
                                          <p:spTgt spid="102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2" nodeType="clickEffect">
                                  <p:stCondLst>
                                    <p:cond delay="0"/>
                                  </p:stCondLst>
                                  <p:childTnLst>
                                    <p:set>
                                      <p:cBhvr>
                                        <p:cTn id="11" dur="1" fill="hold">
                                          <p:stCondLst>
                                            <p:cond delay="0"/>
                                          </p:stCondLst>
                                        </p:cTn>
                                        <p:tgtEl>
                                          <p:spTgt spid="10251"/>
                                        </p:tgtEl>
                                        <p:attrNameLst>
                                          <p:attrName>style.visibility</p:attrName>
                                        </p:attrNameLst>
                                      </p:cBhvr>
                                      <p:to>
                                        <p:strVal val="visible"/>
                                      </p:to>
                                    </p:set>
                                    <p:anim calcmode="lin" valueType="num">
                                      <p:cBhvr additive="base">
                                        <p:cTn id="12" dur="500" fill="hold"/>
                                        <p:tgtEl>
                                          <p:spTgt spid="10251"/>
                                        </p:tgtEl>
                                        <p:attrNameLst>
                                          <p:attrName>ppt_x</p:attrName>
                                        </p:attrNameLst>
                                      </p:cBhvr>
                                      <p:tavLst>
                                        <p:tav tm="0">
                                          <p:val>
                                            <p:strVal val="#ppt_x"/>
                                          </p:val>
                                        </p:tav>
                                        <p:tav tm="100000">
                                          <p:val>
                                            <p:strVal val="#ppt_x"/>
                                          </p:val>
                                        </p:tav>
                                      </p:tavLst>
                                    </p:anim>
                                    <p:anim calcmode="lin" valueType="num">
                                      <p:cBhvr additive="base">
                                        <p:cTn id="13" dur="500" fill="hold"/>
                                        <p:tgtEl>
                                          <p:spTgt spid="10251"/>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6" presetClass="emph" presetSubtype="0" fill="hold" grpId="0" nodeType="clickEffect">
                                  <p:stCondLst>
                                    <p:cond delay="0"/>
                                  </p:stCondLst>
                                  <p:childTnLst>
                                    <p:animScale>
                                      <p:cBhvr>
                                        <p:cTn id="17" dur="2000" fill="hold"/>
                                        <p:tgtEl>
                                          <p:spTgt spid="10251"/>
                                        </p:tgtEl>
                                      </p:cBhvr>
                                      <p:by x="150000" y="150000"/>
                                    </p:animScale>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xit" presetSubtype="16" fill="hold" grpId="1" nodeType="clickEffect">
                                  <p:stCondLst>
                                    <p:cond delay="0"/>
                                  </p:stCondLst>
                                  <p:childTnLst>
                                    <p:animEffect transition="out" filter="box(in)">
                                      <p:cBhvr>
                                        <p:cTn id="21" dur="500"/>
                                        <p:tgtEl>
                                          <p:spTgt spid="10251"/>
                                        </p:tgtEl>
                                      </p:cBhvr>
                                    </p:animEffect>
                                    <p:set>
                                      <p:cBhvr>
                                        <p:cTn id="22" dur="1" fill="hold">
                                          <p:stCondLst>
                                            <p:cond delay="499"/>
                                          </p:stCondLst>
                                        </p:cTn>
                                        <p:tgtEl>
                                          <p:spTgt spid="10251"/>
                                        </p:tgtEl>
                                        <p:attrNameLst>
                                          <p:attrName>style.visibility</p:attrName>
                                        </p:attrNameLst>
                                      </p:cBhvr>
                                      <p:to>
                                        <p:strVal val="hidden"/>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247"/>
                                        </p:tgtEl>
                                        <p:attrNameLst>
                                          <p:attrName>style.visibility</p:attrName>
                                        </p:attrNameLst>
                                      </p:cBhvr>
                                      <p:to>
                                        <p:strVal val="visible"/>
                                      </p:to>
                                    </p:set>
                                    <p:animEffect transition="in" filter="blinds(horizontal)">
                                      <p:cBhvr>
                                        <p:cTn id="27" dur="500"/>
                                        <p:tgtEl>
                                          <p:spTgt spid="10247"/>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243"/>
                                        </p:tgtEl>
                                        <p:attrNameLst>
                                          <p:attrName>style.visibility</p:attrName>
                                        </p:attrNameLst>
                                      </p:cBhvr>
                                      <p:to>
                                        <p:strVal val="visible"/>
                                      </p:to>
                                    </p:set>
                                    <p:animEffect transition="in" filter="blinds(horizontal)">
                                      <p:cBhvr>
                                        <p:cTn id="32" dur="500"/>
                                        <p:tgtEl>
                                          <p:spTgt spid="1024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0248"/>
                                        </p:tgtEl>
                                        <p:attrNameLst>
                                          <p:attrName>style.visibility</p:attrName>
                                        </p:attrNameLst>
                                      </p:cBhvr>
                                      <p:to>
                                        <p:strVal val="visible"/>
                                      </p:to>
                                    </p:set>
                                    <p:animEffect transition="in" filter="blinds(horizontal)">
                                      <p:cBhvr>
                                        <p:cTn id="37" dur="500"/>
                                        <p:tgtEl>
                                          <p:spTgt spid="1024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0244"/>
                                        </p:tgtEl>
                                        <p:attrNameLst>
                                          <p:attrName>style.visibility</p:attrName>
                                        </p:attrNameLst>
                                      </p:cBhvr>
                                      <p:to>
                                        <p:strVal val="visible"/>
                                      </p:to>
                                    </p:set>
                                    <p:animEffect transition="in" filter="blinds(horizontal)">
                                      <p:cBhvr>
                                        <p:cTn id="42" dur="500"/>
                                        <p:tgtEl>
                                          <p:spTgt spid="1024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0249"/>
                                        </p:tgtEl>
                                        <p:attrNameLst>
                                          <p:attrName>style.visibility</p:attrName>
                                        </p:attrNameLst>
                                      </p:cBhvr>
                                      <p:to>
                                        <p:strVal val="visible"/>
                                      </p:to>
                                    </p:set>
                                    <p:animEffect transition="in" filter="blinds(horizontal)">
                                      <p:cBhvr>
                                        <p:cTn id="47" dur="500"/>
                                        <p:tgtEl>
                                          <p:spTgt spid="10249"/>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0245"/>
                                        </p:tgtEl>
                                        <p:attrNameLst>
                                          <p:attrName>style.visibility</p:attrName>
                                        </p:attrNameLst>
                                      </p:cBhvr>
                                      <p:to>
                                        <p:strVal val="visible"/>
                                      </p:to>
                                    </p:set>
                                    <p:animEffect transition="in" filter="blinds(horizontal)">
                                      <p:cBhvr>
                                        <p:cTn id="52" dur="500"/>
                                        <p:tgtEl>
                                          <p:spTgt spid="10245"/>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0250"/>
                                        </p:tgtEl>
                                        <p:attrNameLst>
                                          <p:attrName>style.visibility</p:attrName>
                                        </p:attrNameLst>
                                      </p:cBhvr>
                                      <p:to>
                                        <p:strVal val="visible"/>
                                      </p:to>
                                    </p:set>
                                    <p:animEffect transition="in" filter="blinds(horizontal)">
                                      <p:cBhvr>
                                        <p:cTn id="57" dur="500"/>
                                        <p:tgtEl>
                                          <p:spTgt spid="1025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0246"/>
                                        </p:tgtEl>
                                        <p:attrNameLst>
                                          <p:attrName>style.visibility</p:attrName>
                                        </p:attrNameLst>
                                      </p:cBhvr>
                                      <p:to>
                                        <p:strVal val="visible"/>
                                      </p:to>
                                    </p:set>
                                    <p:animEffect transition="in" filter="blinds(horizontal)">
                                      <p:cBhvr>
                                        <p:cTn id="62" dur="500"/>
                                        <p:tgtEl>
                                          <p:spTgt spid="10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autoUpdateAnimBg="0"/>
      <p:bldP spid="10244" grpId="0" animBg="1" autoUpdateAnimBg="0"/>
      <p:bldP spid="10245" grpId="0" animBg="1" autoUpdateAnimBg="0"/>
      <p:bldP spid="10246" grpId="0" animBg="1" autoUpdateAnimBg="0"/>
      <p:bldP spid="10247" grpId="0" animBg="1" autoUpdateAnimBg="0"/>
      <p:bldP spid="10248" grpId="0" animBg="1" autoUpdateAnimBg="0"/>
      <p:bldP spid="10249" grpId="0" animBg="1" autoUpdateAnimBg="0"/>
      <p:bldP spid="10250" grpId="0" animBg="1" autoUpdateAnimBg="0"/>
      <p:bldP spid="10251" grpId="0" animBg="1" autoUpdateAnimBg="0"/>
      <p:bldP spid="10251" grpId="1" animBg="1" autoUpdateAnimBg="0"/>
      <p:bldP spid="10251" grpId="2"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819400" y="1752600"/>
            <a:ext cx="2743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4000" b="1">
                <a:solidFill>
                  <a:srgbClr val="FF0000"/>
                </a:solidFill>
              </a:rPr>
              <a:t>resolution</a:t>
            </a:r>
          </a:p>
        </p:txBody>
      </p:sp>
      <p:sp>
        <p:nvSpPr>
          <p:cNvPr id="11267" name="Text Box 3"/>
          <p:cNvSpPr txBox="1">
            <a:spLocks noChangeArrowheads="1"/>
          </p:cNvSpPr>
          <p:nvPr/>
        </p:nvSpPr>
        <p:spPr bwMode="auto">
          <a:xfrm>
            <a:off x="2438400" y="838200"/>
            <a:ext cx="4648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400" b="1"/>
              <a:t>Let’s retell the information.</a:t>
            </a:r>
          </a:p>
        </p:txBody>
      </p:sp>
      <p:sp>
        <p:nvSpPr>
          <p:cNvPr id="11268" name="Rectangle 4"/>
          <p:cNvSpPr>
            <a:spLocks noChangeArrowheads="1"/>
          </p:cNvSpPr>
          <p:nvPr/>
        </p:nvSpPr>
        <p:spPr bwMode="auto">
          <a:xfrm>
            <a:off x="381000" y="4191000"/>
            <a:ext cx="8382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400" b="1"/>
              <a:t>People often write down their resolutions  or tell their family and friends about them.</a:t>
            </a:r>
            <a:r>
              <a:rPr lang="zh-CN" altLang="zh-CN" b="1">
                <a:solidFill>
                  <a:schemeClr val="bg1"/>
                </a:solidFill>
              </a:rPr>
              <a:t>学科网</a:t>
            </a:r>
            <a:r>
              <a:rPr lang="en-US" altLang="zh-CN" b="1">
                <a:solidFill>
                  <a:srgbClr val="003399"/>
                </a:solidFill>
              </a:rPr>
              <a:t>. </a:t>
            </a:r>
          </a:p>
          <a:p>
            <a:endParaRPr lang="zh-CN" altLang="en-US" sz="2400" b="1"/>
          </a:p>
        </p:txBody>
      </p:sp>
      <p:sp>
        <p:nvSpPr>
          <p:cNvPr id="11269" name="Rectangle 5"/>
          <p:cNvSpPr>
            <a:spLocks noChangeArrowheads="1"/>
          </p:cNvSpPr>
          <p:nvPr/>
        </p:nvSpPr>
        <p:spPr bwMode="auto">
          <a:xfrm>
            <a:off x="381000" y="2667000"/>
            <a:ext cx="83962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a:t>Resolution is </a:t>
            </a:r>
            <a:r>
              <a:rPr lang="en-US" sz="2400" b="1"/>
              <a:t>a kind of </a:t>
            </a:r>
            <a:r>
              <a:rPr lang="en-US" sz="2400" b="1" u="sng">
                <a:solidFill>
                  <a:srgbClr val="FF0000"/>
                </a:solidFill>
              </a:rPr>
              <a:t>promise</a:t>
            </a:r>
            <a:r>
              <a:rPr lang="en-US" sz="2400" b="1"/>
              <a:t> that you </a:t>
            </a:r>
            <a:r>
              <a:rPr lang="en-US" sz="2400" b="1" u="sng">
                <a:solidFill>
                  <a:srgbClr val="FF0000"/>
                </a:solidFill>
              </a:rPr>
              <a:t>make</a:t>
            </a:r>
            <a:r>
              <a:rPr lang="en-US" sz="2400" b="1"/>
              <a:t> to yourself.</a:t>
            </a:r>
            <a:endParaRPr lang="zh-CN" altLang="en-US" sz="2400" b="1"/>
          </a:p>
        </p:txBody>
      </p:sp>
      <p:sp>
        <p:nvSpPr>
          <p:cNvPr id="11270" name="Rectangle 6"/>
          <p:cNvSpPr>
            <a:spLocks noChangeArrowheads="1"/>
          </p:cNvSpPr>
          <p:nvPr/>
        </p:nvSpPr>
        <p:spPr bwMode="auto">
          <a:xfrm>
            <a:off x="381000" y="3429000"/>
            <a:ext cx="81041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400" b="1"/>
              <a:t>The most common resolution is New year’s resolution.</a:t>
            </a:r>
            <a:endParaRPr lang="zh-CN" altLang="en-US" sz="24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blinds(horizontal)">
                                      <p:cBhvr>
                                        <p:cTn id="7" dur="500"/>
                                        <p:tgtEl>
                                          <p:spTgt spid="1126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266"/>
                                        </p:tgtEl>
                                        <p:attrNameLst>
                                          <p:attrName>style.visibility</p:attrName>
                                        </p:attrNameLst>
                                      </p:cBhvr>
                                      <p:to>
                                        <p:strVal val="visible"/>
                                      </p:to>
                                    </p:set>
                                    <p:animEffect transition="in" filter="blinds(horizontal)">
                                      <p:cBhvr>
                                        <p:cTn id="12" dur="500"/>
                                        <p:tgtEl>
                                          <p:spTgt spid="1126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269"/>
                                        </p:tgtEl>
                                        <p:attrNameLst>
                                          <p:attrName>style.visibility</p:attrName>
                                        </p:attrNameLst>
                                      </p:cBhvr>
                                      <p:to>
                                        <p:strVal val="visible"/>
                                      </p:to>
                                    </p:set>
                                    <p:animEffect transition="in" filter="blinds(horizontal)">
                                      <p:cBhvr>
                                        <p:cTn id="17" dur="500"/>
                                        <p:tgtEl>
                                          <p:spTgt spid="1126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270"/>
                                        </p:tgtEl>
                                        <p:attrNameLst>
                                          <p:attrName>style.visibility</p:attrName>
                                        </p:attrNameLst>
                                      </p:cBhvr>
                                      <p:to>
                                        <p:strVal val="visible"/>
                                      </p:to>
                                    </p:set>
                                    <p:animEffect transition="in" filter="blinds(horizontal)">
                                      <p:cBhvr>
                                        <p:cTn id="22" dur="500"/>
                                        <p:tgtEl>
                                          <p:spTgt spid="1127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268"/>
                                        </p:tgtEl>
                                        <p:attrNameLst>
                                          <p:attrName>style.visibility</p:attrName>
                                        </p:attrNameLst>
                                      </p:cBhvr>
                                      <p:to>
                                        <p:strVal val="visible"/>
                                      </p:to>
                                    </p:set>
                                    <p:animEffect transition="in" filter="blinds(horizontal)">
                                      <p:cBhvr>
                                        <p:cTn id="27"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utoUpdateAnimBg="0"/>
      <p:bldP spid="11268" grpId="0" autoUpdateAnimBg="0"/>
      <p:bldP spid="11269" grpId="0" autoUpdateAnimBg="0"/>
      <p:bldP spid="1127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2819400" y="457200"/>
            <a:ext cx="326231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400">
                <a:solidFill>
                  <a:schemeClr val="tx2"/>
                </a:solidFill>
              </a:rPr>
              <a:t>Paragraph 2</a:t>
            </a:r>
            <a:endParaRPr lang="zh-CN" altLang="en-US" sz="4400">
              <a:solidFill>
                <a:schemeClr val="tx2"/>
              </a:solidFill>
            </a:endParaRPr>
          </a:p>
        </p:txBody>
      </p:sp>
      <p:sp>
        <p:nvSpPr>
          <p:cNvPr id="12291" name="Text Box 3"/>
          <p:cNvSpPr txBox="1">
            <a:spLocks noChangeArrowheads="1"/>
          </p:cNvSpPr>
          <p:nvPr/>
        </p:nvSpPr>
        <p:spPr bwMode="auto">
          <a:xfrm>
            <a:off x="1371600" y="3824288"/>
            <a:ext cx="2286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n"/>
            </a:pPr>
            <a:r>
              <a:rPr lang="en-US" sz="2400"/>
              <a:t>Main purpose</a:t>
            </a:r>
          </a:p>
        </p:txBody>
      </p:sp>
      <p:sp>
        <p:nvSpPr>
          <p:cNvPr id="12292" name="Text Box 4"/>
          <p:cNvSpPr txBox="1">
            <a:spLocks noChangeArrowheads="1"/>
          </p:cNvSpPr>
          <p:nvPr/>
        </p:nvSpPr>
        <p:spPr bwMode="auto">
          <a:xfrm>
            <a:off x="1371600" y="1905000"/>
            <a:ext cx="3886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u"/>
            </a:pPr>
            <a:r>
              <a:rPr lang="en-US" sz="2400"/>
              <a:t>Topic sentence</a:t>
            </a:r>
          </a:p>
        </p:txBody>
      </p:sp>
      <p:sp>
        <p:nvSpPr>
          <p:cNvPr id="12293" name="Text Box 5"/>
          <p:cNvSpPr txBox="1">
            <a:spLocks noChangeArrowheads="1"/>
          </p:cNvSpPr>
          <p:nvPr/>
        </p:nvSpPr>
        <p:spPr bwMode="auto">
          <a:xfrm>
            <a:off x="1371600" y="4495800"/>
            <a:ext cx="6477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lang="en-US" sz="2400"/>
              <a:t>To discuss the different kinds of resolutions</a:t>
            </a:r>
          </a:p>
        </p:txBody>
      </p:sp>
      <p:sp>
        <p:nvSpPr>
          <p:cNvPr id="12294" name="Text Box 6"/>
          <p:cNvSpPr txBox="1">
            <a:spLocks noChangeArrowheads="1"/>
          </p:cNvSpPr>
          <p:nvPr/>
        </p:nvSpPr>
        <p:spPr bwMode="auto">
          <a:xfrm>
            <a:off x="1371600" y="2757488"/>
            <a:ext cx="624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Ø"/>
            </a:pPr>
            <a:r>
              <a:rPr lang="en-US" sz="2400"/>
              <a:t>There are different kinds of resolutions.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blinds(horizontal)">
                                      <p:cBhvr>
                                        <p:cTn id="7" dur="500"/>
                                        <p:tgtEl>
                                          <p:spTgt spid="122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2"/>
                                        </p:tgtEl>
                                        <p:attrNameLst>
                                          <p:attrName>style.visibility</p:attrName>
                                        </p:attrNameLst>
                                      </p:cBhvr>
                                      <p:to>
                                        <p:strVal val="visible"/>
                                      </p:to>
                                    </p:set>
                                    <p:animEffect transition="in" filter="blinds(horizontal)">
                                      <p:cBhvr>
                                        <p:cTn id="12" dur="500"/>
                                        <p:tgtEl>
                                          <p:spTgt spid="1229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1"/>
                                        </p:tgtEl>
                                        <p:attrNameLst>
                                          <p:attrName>style.visibility</p:attrName>
                                        </p:attrNameLst>
                                      </p:cBhvr>
                                      <p:to>
                                        <p:strVal val="visible"/>
                                      </p:to>
                                    </p:set>
                                    <p:animEffect transition="in" filter="blinds(horizontal)">
                                      <p:cBhvr>
                                        <p:cTn id="17" dur="500"/>
                                        <p:tgtEl>
                                          <p:spTgt spid="1229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4"/>
                                        </p:tgtEl>
                                        <p:attrNameLst>
                                          <p:attrName>style.visibility</p:attrName>
                                        </p:attrNameLst>
                                      </p:cBhvr>
                                      <p:to>
                                        <p:strVal val="visible"/>
                                      </p:to>
                                    </p:set>
                                    <p:animEffect transition="in" filter="blinds(horizontal)">
                                      <p:cBhvr>
                                        <p:cTn id="22" dur="500"/>
                                        <p:tgtEl>
                                          <p:spTgt spid="1229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293"/>
                                        </p:tgtEl>
                                        <p:attrNameLst>
                                          <p:attrName>style.visibility</p:attrName>
                                        </p:attrNameLst>
                                      </p:cBhvr>
                                      <p:to>
                                        <p:strVal val="visible"/>
                                      </p:to>
                                    </p:set>
                                    <p:animEffect transition="in" filter="blinds(horizontal)">
                                      <p:cBhvr>
                                        <p:cTn id="27"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utoUpdateAnimBg="0"/>
      <p:bldP spid="12292" grpId="0" autoUpdateAnimBg="0"/>
      <p:bldP spid="12293" grpId="0" autoUpdateAnimBg="0"/>
      <p:bldP spid="1229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685800" y="304800"/>
            <a:ext cx="8153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None/>
            </a:pPr>
            <a:r>
              <a:rPr lang="en-US" sz="2400"/>
              <a:t>How many kinds of resolutions can you find in paragraph 2?</a:t>
            </a:r>
          </a:p>
        </p:txBody>
      </p:sp>
      <p:sp>
        <p:nvSpPr>
          <p:cNvPr id="13315" name="Oval 3"/>
          <p:cNvSpPr>
            <a:spLocks noChangeArrowheads="1"/>
          </p:cNvSpPr>
          <p:nvPr/>
        </p:nvSpPr>
        <p:spPr bwMode="auto">
          <a:xfrm>
            <a:off x="2819400" y="2438400"/>
            <a:ext cx="2438400" cy="1066800"/>
          </a:xfrm>
          <a:prstGeom prst="ellipse">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2800" b="1">
                <a:solidFill>
                  <a:srgbClr val="FF0000"/>
                </a:solidFill>
              </a:rPr>
              <a:t>different </a:t>
            </a:r>
          </a:p>
          <a:p>
            <a:pPr algn="ctr"/>
            <a:r>
              <a:rPr lang="en-US" sz="2800" b="1">
                <a:solidFill>
                  <a:srgbClr val="FF0000"/>
                </a:solidFill>
              </a:rPr>
              <a:t>resolutions</a:t>
            </a:r>
          </a:p>
        </p:txBody>
      </p:sp>
      <p:sp>
        <p:nvSpPr>
          <p:cNvPr id="13316" name="AutoShape 4"/>
          <p:cNvSpPr>
            <a:spLocks noChangeArrowheads="1"/>
          </p:cNvSpPr>
          <p:nvPr/>
        </p:nvSpPr>
        <p:spPr bwMode="auto">
          <a:xfrm>
            <a:off x="2743200" y="4038600"/>
            <a:ext cx="2133600" cy="381000"/>
          </a:xfrm>
          <a:prstGeom prst="wedgeRoundRectCallout">
            <a:avLst>
              <a:gd name="adj1" fmla="val 32736"/>
              <a:gd name="adj2" fmla="val -212917"/>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r>
              <a:rPr lang="en-US"/>
              <a:t>Physical health</a:t>
            </a:r>
          </a:p>
          <a:p>
            <a:pPr algn="ctr"/>
            <a:endParaRPr lang="zh-CN" altLang="en-US"/>
          </a:p>
        </p:txBody>
      </p:sp>
      <p:sp>
        <p:nvSpPr>
          <p:cNvPr id="13317" name="AutoShape 5"/>
          <p:cNvSpPr>
            <a:spLocks noChangeArrowheads="1"/>
          </p:cNvSpPr>
          <p:nvPr/>
        </p:nvSpPr>
        <p:spPr bwMode="auto">
          <a:xfrm>
            <a:off x="5638800" y="2209800"/>
            <a:ext cx="2590800" cy="381000"/>
          </a:xfrm>
          <a:prstGeom prst="wedgeRoundRectCallout">
            <a:avLst>
              <a:gd name="adj1" fmla="val -66361"/>
              <a:gd name="adj2" fmla="val 149167"/>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t>Self-improvement</a:t>
            </a:r>
            <a:endParaRPr lang="zh-CN" altLang="en-US"/>
          </a:p>
        </p:txBody>
      </p:sp>
      <p:sp>
        <p:nvSpPr>
          <p:cNvPr id="13318" name="AutoShape 6"/>
          <p:cNvSpPr>
            <a:spLocks noChangeArrowheads="1"/>
          </p:cNvSpPr>
          <p:nvPr/>
        </p:nvSpPr>
        <p:spPr bwMode="auto">
          <a:xfrm>
            <a:off x="152400" y="3429000"/>
            <a:ext cx="2133600" cy="381000"/>
          </a:xfrm>
          <a:prstGeom prst="wedgeRoundRectCallout">
            <a:avLst>
              <a:gd name="adj1" fmla="val 81028"/>
              <a:gd name="adj2" fmla="val -84583"/>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r>
              <a:rPr lang="en-US"/>
              <a:t>Better planning</a:t>
            </a:r>
          </a:p>
          <a:p>
            <a:pPr algn="ctr"/>
            <a:endParaRPr lang="zh-CN" altLang="en-US"/>
          </a:p>
        </p:txBody>
      </p:sp>
      <p:sp>
        <p:nvSpPr>
          <p:cNvPr id="13319" name="AutoShape 7"/>
          <p:cNvSpPr>
            <a:spLocks noChangeArrowheads="1"/>
          </p:cNvSpPr>
          <p:nvPr/>
        </p:nvSpPr>
        <p:spPr bwMode="auto">
          <a:xfrm rot="5400000">
            <a:off x="6831013" y="3151187"/>
            <a:ext cx="1295400" cy="479425"/>
          </a:xfrm>
          <a:prstGeom prst="notchedRightArrow">
            <a:avLst>
              <a:gd name="adj1" fmla="val 50000"/>
              <a:gd name="adj2" fmla="val 6755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a:solidFill>
                  <a:srgbClr val="FF0000"/>
                </a:solidFill>
              </a:rPr>
              <a:t>For example</a:t>
            </a:r>
          </a:p>
        </p:txBody>
      </p:sp>
      <p:sp>
        <p:nvSpPr>
          <p:cNvPr id="13320" name="AutoShape 8"/>
          <p:cNvSpPr>
            <a:spLocks noChangeArrowheads="1"/>
          </p:cNvSpPr>
          <p:nvPr/>
        </p:nvSpPr>
        <p:spPr bwMode="auto">
          <a:xfrm rot="16200000">
            <a:off x="582613" y="2465387"/>
            <a:ext cx="1295400" cy="479425"/>
          </a:xfrm>
          <a:prstGeom prst="notchedRightArrow">
            <a:avLst>
              <a:gd name="adj1" fmla="val 50000"/>
              <a:gd name="adj2" fmla="val 6755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a:solidFill>
                  <a:srgbClr val="FF0000"/>
                </a:solidFill>
              </a:rPr>
              <a:t>For example</a:t>
            </a:r>
          </a:p>
        </p:txBody>
      </p:sp>
      <p:sp>
        <p:nvSpPr>
          <p:cNvPr id="13321" name="AutoShape 9"/>
          <p:cNvSpPr>
            <a:spLocks noChangeArrowheads="1"/>
          </p:cNvSpPr>
          <p:nvPr/>
        </p:nvSpPr>
        <p:spPr bwMode="auto">
          <a:xfrm rot="5400000">
            <a:off x="2884488" y="4941887"/>
            <a:ext cx="1219200" cy="479425"/>
          </a:xfrm>
          <a:prstGeom prst="notchedRightArrow">
            <a:avLst>
              <a:gd name="adj1" fmla="val 50000"/>
              <a:gd name="adj2" fmla="val 6357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1400" b="1">
                <a:solidFill>
                  <a:srgbClr val="FF0000"/>
                </a:solidFill>
              </a:rPr>
              <a:t>For example</a:t>
            </a:r>
          </a:p>
        </p:txBody>
      </p:sp>
      <p:sp>
        <p:nvSpPr>
          <p:cNvPr id="13322" name="Rectangle 10"/>
          <p:cNvSpPr>
            <a:spLocks noChangeArrowheads="1"/>
          </p:cNvSpPr>
          <p:nvPr/>
        </p:nvSpPr>
        <p:spPr bwMode="auto">
          <a:xfrm>
            <a:off x="2133600" y="5791200"/>
            <a:ext cx="2895600" cy="838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nchorCtr="1"/>
          <a:lstStyle/>
          <a:p>
            <a:pPr algn="ctr">
              <a:spcBef>
                <a:spcPct val="50000"/>
              </a:spcBef>
            </a:pPr>
            <a:endParaRPr lang="en-US"/>
          </a:p>
          <a:p>
            <a:pPr algn="ctr">
              <a:spcBef>
                <a:spcPct val="50000"/>
              </a:spcBef>
            </a:pPr>
            <a:r>
              <a:rPr lang="en-US"/>
              <a:t>Start an exercise program </a:t>
            </a:r>
          </a:p>
          <a:p>
            <a:pPr algn="ctr">
              <a:spcBef>
                <a:spcPct val="50000"/>
              </a:spcBef>
            </a:pPr>
            <a:r>
              <a:rPr lang="en-US"/>
              <a:t>or eat less fast food.</a:t>
            </a:r>
          </a:p>
          <a:p>
            <a:pPr algn="ctr"/>
            <a:endParaRPr lang="zh-CN" altLang="en-US"/>
          </a:p>
        </p:txBody>
      </p:sp>
      <p:sp>
        <p:nvSpPr>
          <p:cNvPr id="13323" name="Rectangle 11"/>
          <p:cNvSpPr>
            <a:spLocks noChangeArrowheads="1"/>
          </p:cNvSpPr>
          <p:nvPr/>
        </p:nvSpPr>
        <p:spPr bwMode="auto">
          <a:xfrm>
            <a:off x="6096000" y="4038600"/>
            <a:ext cx="2667000" cy="12954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u="sng">
                <a:solidFill>
                  <a:srgbClr val="FF0000"/>
                </a:solidFill>
              </a:rPr>
              <a:t>take up</a:t>
            </a:r>
            <a:r>
              <a:rPr lang="en-US"/>
              <a:t> a hobby like </a:t>
            </a:r>
          </a:p>
          <a:p>
            <a:pPr algn="ctr"/>
            <a:r>
              <a:rPr lang="en-US"/>
              <a:t>painting or taking photos, </a:t>
            </a:r>
          </a:p>
          <a:p>
            <a:pPr algn="ctr"/>
            <a:r>
              <a:rPr lang="en-US"/>
              <a:t>or learn to play guitar.</a:t>
            </a:r>
            <a:endParaRPr lang="zh-CN" altLang="en-US"/>
          </a:p>
        </p:txBody>
      </p:sp>
      <p:sp>
        <p:nvSpPr>
          <p:cNvPr id="13324" name="Rectangle 12"/>
          <p:cNvSpPr>
            <a:spLocks noChangeArrowheads="1"/>
          </p:cNvSpPr>
          <p:nvPr/>
        </p:nvSpPr>
        <p:spPr bwMode="auto">
          <a:xfrm>
            <a:off x="381000" y="990600"/>
            <a:ext cx="2895600" cy="10668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r>
              <a:rPr lang="en-US"/>
              <a:t>Make a weekly plan </a:t>
            </a:r>
          </a:p>
          <a:p>
            <a:pPr algn="ctr">
              <a:spcBef>
                <a:spcPct val="50000"/>
              </a:spcBef>
            </a:pPr>
            <a:r>
              <a:rPr lang="en-US"/>
              <a:t>and find more time to study</a:t>
            </a:r>
          </a:p>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linds(horizontal)">
                                      <p:cBhvr>
                                        <p:cTn id="7" dur="500"/>
                                        <p:tgtEl>
                                          <p:spTgt spid="133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315"/>
                                        </p:tgtEl>
                                        <p:attrNameLst>
                                          <p:attrName>style.visibility</p:attrName>
                                        </p:attrNameLst>
                                      </p:cBhvr>
                                      <p:to>
                                        <p:strVal val="visible"/>
                                      </p:to>
                                    </p:set>
                                    <p:animEffect transition="in" filter="blinds(horizontal)">
                                      <p:cBhvr>
                                        <p:cTn id="12" dur="500"/>
                                        <p:tgtEl>
                                          <p:spTgt spid="133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316"/>
                                        </p:tgtEl>
                                        <p:attrNameLst>
                                          <p:attrName>style.visibility</p:attrName>
                                        </p:attrNameLst>
                                      </p:cBhvr>
                                      <p:to>
                                        <p:strVal val="visible"/>
                                      </p:to>
                                    </p:set>
                                    <p:animEffect transition="in" filter="blinds(horizontal)">
                                      <p:cBhvr>
                                        <p:cTn id="17" dur="500"/>
                                        <p:tgtEl>
                                          <p:spTgt spid="1331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321"/>
                                        </p:tgtEl>
                                        <p:attrNameLst>
                                          <p:attrName>style.visibility</p:attrName>
                                        </p:attrNameLst>
                                      </p:cBhvr>
                                      <p:to>
                                        <p:strVal val="visible"/>
                                      </p:to>
                                    </p:set>
                                    <p:animEffect transition="in" filter="blinds(horizontal)">
                                      <p:cBhvr>
                                        <p:cTn id="22" dur="500"/>
                                        <p:tgtEl>
                                          <p:spTgt spid="1332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3322"/>
                                        </p:tgtEl>
                                        <p:attrNameLst>
                                          <p:attrName>style.visibility</p:attrName>
                                        </p:attrNameLst>
                                      </p:cBhvr>
                                      <p:to>
                                        <p:strVal val="visible"/>
                                      </p:to>
                                    </p:set>
                                    <p:animEffect transition="in" filter="blinds(horizontal)">
                                      <p:cBhvr>
                                        <p:cTn id="27" dur="500"/>
                                        <p:tgtEl>
                                          <p:spTgt spid="1332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3317"/>
                                        </p:tgtEl>
                                        <p:attrNameLst>
                                          <p:attrName>style.visibility</p:attrName>
                                        </p:attrNameLst>
                                      </p:cBhvr>
                                      <p:to>
                                        <p:strVal val="visible"/>
                                      </p:to>
                                    </p:set>
                                    <p:animEffect transition="in" filter="blinds(horizontal)">
                                      <p:cBhvr>
                                        <p:cTn id="32" dur="500"/>
                                        <p:tgtEl>
                                          <p:spTgt spid="13317"/>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319"/>
                                        </p:tgtEl>
                                        <p:attrNameLst>
                                          <p:attrName>style.visibility</p:attrName>
                                        </p:attrNameLst>
                                      </p:cBhvr>
                                      <p:to>
                                        <p:strVal val="visible"/>
                                      </p:to>
                                    </p:set>
                                    <p:animEffect transition="in" filter="blinds(horizontal)">
                                      <p:cBhvr>
                                        <p:cTn id="37" dur="500"/>
                                        <p:tgtEl>
                                          <p:spTgt spid="13319"/>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3323"/>
                                        </p:tgtEl>
                                        <p:attrNameLst>
                                          <p:attrName>style.visibility</p:attrName>
                                        </p:attrNameLst>
                                      </p:cBhvr>
                                      <p:to>
                                        <p:strVal val="visible"/>
                                      </p:to>
                                    </p:set>
                                    <p:animEffect transition="in" filter="blinds(horizontal)">
                                      <p:cBhvr>
                                        <p:cTn id="42" dur="500"/>
                                        <p:tgtEl>
                                          <p:spTgt spid="13323"/>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3318"/>
                                        </p:tgtEl>
                                        <p:attrNameLst>
                                          <p:attrName>style.visibility</p:attrName>
                                        </p:attrNameLst>
                                      </p:cBhvr>
                                      <p:to>
                                        <p:strVal val="visible"/>
                                      </p:to>
                                    </p:set>
                                    <p:animEffect transition="in" filter="blinds(horizontal)">
                                      <p:cBhvr>
                                        <p:cTn id="47" dur="500"/>
                                        <p:tgtEl>
                                          <p:spTgt spid="13318"/>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3320"/>
                                        </p:tgtEl>
                                        <p:attrNameLst>
                                          <p:attrName>style.visibility</p:attrName>
                                        </p:attrNameLst>
                                      </p:cBhvr>
                                      <p:to>
                                        <p:strVal val="visible"/>
                                      </p:to>
                                    </p:set>
                                    <p:animEffect transition="in" filter="blinds(horizontal)">
                                      <p:cBhvr>
                                        <p:cTn id="52" dur="500"/>
                                        <p:tgtEl>
                                          <p:spTgt spid="1332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3324"/>
                                        </p:tgtEl>
                                        <p:attrNameLst>
                                          <p:attrName>style.visibility</p:attrName>
                                        </p:attrNameLst>
                                      </p:cBhvr>
                                      <p:to>
                                        <p:strVal val="visible"/>
                                      </p:to>
                                    </p:set>
                                    <p:animEffect transition="in" filter="blinds(horizontal)">
                                      <p:cBhvr>
                                        <p:cTn id="57" dur="500"/>
                                        <p:tgtEl>
                                          <p:spTgt spid="13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autoUpdateAnimBg="0"/>
      <p:bldP spid="13316" grpId="0" animBg="1" autoUpdateAnimBg="0"/>
      <p:bldP spid="13317" grpId="0" animBg="1" autoUpdateAnimBg="0"/>
      <p:bldP spid="13318" grpId="0" animBg="1" autoUpdateAnimBg="0"/>
      <p:bldP spid="13319" grpId="0" animBg="1" autoUpdateAnimBg="0"/>
      <p:bldP spid="13320" grpId="0" animBg="1" autoUpdateAnimBg="0"/>
      <p:bldP spid="13321" grpId="0" animBg="1" autoUpdateAnimBg="0"/>
      <p:bldP spid="13322" grpId="0" animBg="1" autoUpdateAnimBg="0"/>
      <p:bldP spid="13323" grpId="0" animBg="1" autoUpdateAnimBg="0"/>
      <p:bldP spid="13324" grpId="0" animBg="1" autoUpdateAnimBg="0"/>
    </p:bldLst>
  </p:timing>
</p:sld>
</file>

<file path=ppt/theme/theme1.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上海Nordri专业商务幻灯演示设计">
  <a:themeElements>
    <a:clrScheme name="上海Nordri专业商务幻灯演示设计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fontScheme name="上海Nordri专业商务幻灯演示设计">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上海Nordri专业商务幻灯演示设计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上海Nordri专业商务幻灯演示设计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上海Nordri专业商务幻灯演示设计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上海Nordri专业商务幻灯演示设计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上海Nordri专业商务幻灯演示设计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上海Nordri专业商务幻灯演示设计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上海Nordri专业商务幻灯演示设计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上海Nordri专业商务幻灯演示设计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上海Nordri专业商务幻灯演示设计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上海Nordri专业商务幻灯演示设计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上海Nordri专业商务幻灯演示设计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上海Nordri专业商务幻灯演示设计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上海Nordri专业商务幻灯演示设计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上海Nordri专业商务幻灯演示设计">
  <a:themeElements>
    <a:clrScheme name="1_上海Nordri专业商务幻灯演示设计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fontScheme name="1_上海Nordri专业商务幻灯演示设计">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上海Nordri专业商务幻灯演示设计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上海Nordri专业商务幻灯演示设计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上海Nordri专业商务幻灯演示设计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上海Nordri专业商务幻灯演示设计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上海Nordri专业商务幻灯演示设计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上海Nordri专业商务幻灯演示设计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上海Nordri专业商务幻灯演示设计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上海Nordri专业商务幻灯演示设计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上海Nordri专业商务幻灯演示设计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上海Nordri专业商务幻灯演示设计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上海Nordri专业商务幻灯演示设计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上海Nordri专业商务幻灯演示设计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上海Nordri专业商务幻灯演示设计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TotalTime>
  <Pages>0</Pages>
  <Words>539</Words>
  <Characters>0</Characters>
  <Application>Microsoft Office PowerPoint</Application>
  <DocSecurity>0</DocSecurity>
  <PresentationFormat>全屏显示(4:3)</PresentationFormat>
  <Lines>0</Lines>
  <Paragraphs>84</Paragraphs>
  <Slides>16</Slides>
  <Notes>0</Notes>
  <HiddenSlides>0</HiddenSlides>
  <MMClips>0</MMClips>
  <ScaleCrop>false</ScaleCrop>
  <HeadingPairs>
    <vt:vector size="6" baseType="variant">
      <vt:variant>
        <vt:lpstr>已用的字体</vt:lpstr>
      </vt:variant>
      <vt:variant>
        <vt:i4>5</vt:i4>
      </vt:variant>
      <vt:variant>
        <vt:lpstr>主题</vt:lpstr>
      </vt:variant>
      <vt:variant>
        <vt:i4>3</vt:i4>
      </vt:variant>
      <vt:variant>
        <vt:lpstr>幻灯片标题</vt:lpstr>
      </vt:variant>
      <vt:variant>
        <vt:i4>16</vt:i4>
      </vt:variant>
    </vt:vector>
  </HeadingPairs>
  <TitlesOfParts>
    <vt:vector size="24" baseType="lpstr">
      <vt:lpstr>Arial</vt:lpstr>
      <vt:lpstr>宋体</vt:lpstr>
      <vt:lpstr>Calibri</vt:lpstr>
      <vt:lpstr>Verdana</vt:lpstr>
      <vt:lpstr>Wingdings</vt:lpstr>
      <vt:lpstr>1_默认设计模板</vt:lpstr>
      <vt:lpstr>上海Nordri专业商务幻灯演示设计</vt:lpstr>
      <vt:lpstr>1_上海Nordri专业商务幻灯演示设计</vt:lpstr>
      <vt:lpstr>PowerPoint 演示文稿</vt:lpstr>
      <vt:lpstr> a snail’(蜗牛) resolution</vt:lpstr>
      <vt:lpstr>PowerPoint 演示文稿</vt:lpstr>
      <vt:lpstr>resolution</vt:lpstr>
      <vt:lpstr>Paragraph 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user</cp:lastModifiedBy>
  <cp:revision>67</cp:revision>
  <cp:lastPrinted>1601-01-01T00:00:00Z</cp:lastPrinted>
  <dcterms:created xsi:type="dcterms:W3CDTF">1601-01-01T00:00:00Z</dcterms:created>
  <dcterms:modified xsi:type="dcterms:W3CDTF">2015-08-12T06:41:17Z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2052-8.1.0.2988</vt:lpwstr>
  </property>
</Properties>
</file>